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9" r:id="rId3"/>
    <p:sldId id="260" r:id="rId4"/>
    <p:sldId id="272" r:id="rId5"/>
    <p:sldId id="27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4" r:id="rId14"/>
    <p:sldId id="275" r:id="rId15"/>
    <p:sldId id="270" r:id="rId16"/>
    <p:sldId id="277" r:id="rId17"/>
    <p:sldId id="281" r:id="rId18"/>
    <p:sldId id="285" r:id="rId19"/>
    <p:sldId id="286" r:id="rId20"/>
    <p:sldId id="289" r:id="rId21"/>
    <p:sldId id="288" r:id="rId22"/>
    <p:sldId id="291" r:id="rId23"/>
    <p:sldId id="292" r:id="rId24"/>
    <p:sldId id="271" r:id="rId25"/>
    <p:sldId id="293" r:id="rId26"/>
    <p:sldId id="295" r:id="rId27"/>
    <p:sldId id="276" r:id="rId28"/>
    <p:sldId id="294" r:id="rId29"/>
    <p:sldId id="296" r:id="rId30"/>
    <p:sldId id="290" r:id="rId3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F5597"/>
    <a:srgbClr val="C55A11"/>
    <a:srgbClr val="70AD47"/>
    <a:srgbClr val="C30F0F"/>
    <a:srgbClr val="FFBEBE"/>
    <a:srgbClr val="FFFFFF"/>
    <a:srgbClr val="0F608F"/>
    <a:srgbClr val="E2E2E2"/>
    <a:srgbClr val="EEFFE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20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48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752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75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843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675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894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443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3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3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57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76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A8E6-C03F-4267-89E3-CDCFEFA5DA57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AA80-D4A5-4E0B-BE2E-0CE374A49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9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fgchampion@mexico2.com.mx" TargetMode="External"/><Relationship Id="rId4" Type="http://schemas.openxmlformats.org/officeDocument/2006/relationships/hyperlink" Target="mailto:nellcuello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20331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Subtítulo 4"/>
          <p:cNvSpPr txBox="1">
            <a:spLocks/>
          </p:cNvSpPr>
          <p:nvPr/>
        </p:nvSpPr>
        <p:spPr>
          <a:xfrm>
            <a:off x="1091310" y="1986143"/>
            <a:ext cx="9610902" cy="3191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3900" dirty="0">
                <a:latin typeface="Century Gothic" panose="020B0502020202020204" pitchFamily="34" charset="0"/>
              </a:rPr>
              <a:t>I</a:t>
            </a:r>
            <a:r>
              <a:rPr lang="es-MX" sz="3900" dirty="0" smtClean="0">
                <a:latin typeface="Century Gothic" panose="020B0502020202020204" pitchFamily="34" charset="0"/>
              </a:rPr>
              <a:t>nstrumentos </a:t>
            </a:r>
            <a:r>
              <a:rPr lang="es-MX" sz="3900" dirty="0">
                <a:latin typeface="Century Gothic" panose="020B0502020202020204" pitchFamily="34" charset="0"/>
              </a:rPr>
              <a:t>de fijación de precio al carbono en el marco del desarrollo de una hoja de ruta de un sistema de comercio de emisiones en la República </a:t>
            </a:r>
            <a:r>
              <a:rPr lang="es-MX" sz="3900" dirty="0" smtClean="0">
                <a:latin typeface="Century Gothic" panose="020B0502020202020204" pitchFamily="34" charset="0"/>
              </a:rPr>
              <a:t>Dominicana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lang="es-MX" sz="3900" dirty="0" smtClean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4400" dirty="0" smtClean="0">
                <a:latin typeface="Century Gothic" panose="020B0502020202020204" pitchFamily="34" charset="0"/>
              </a:rPr>
              <a:t>Proyecto CI-ACA República Dominicana</a:t>
            </a:r>
            <a:endParaRPr lang="es-MX" sz="4400" dirty="0">
              <a:latin typeface="Century Gothic" panose="020B0502020202020204" pitchFamily="34" charset="0"/>
            </a:endParaRPr>
          </a:p>
        </p:txBody>
      </p:sp>
      <p:sp>
        <p:nvSpPr>
          <p:cNvPr id="9" name="Shape 474"/>
          <p:cNvSpPr txBox="1"/>
          <p:nvPr/>
        </p:nvSpPr>
        <p:spPr>
          <a:xfrm>
            <a:off x="7680974" y="6188404"/>
            <a:ext cx="441551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MX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es-MX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febrero de 2020</a:t>
            </a:r>
            <a:endParaRPr lang="es-MX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386187" y="446712"/>
            <a:ext cx="2456740" cy="7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D041399-7E15-4C1D-81E1-6F19FB94E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14564" y="265862"/>
            <a:ext cx="2872818" cy="1152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C0D5CCE-6ADE-422C-A9CA-794A4304BC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664256" y="337862"/>
            <a:ext cx="278262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05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8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2457189" y="2444956"/>
            <a:ext cx="72776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chemeClr val="dk1"/>
              </a:buClr>
              <a:buSzPct val="100000"/>
            </a:pPr>
            <a:r>
              <a:rPr lang="es-AR" sz="44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alibri"/>
              </a:rPr>
              <a:t>Sistemas de Comercio de Emisiones</a:t>
            </a:r>
            <a:endParaRPr lang="es-MX" sz="4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alibri"/>
            </a:endParaRPr>
          </a:p>
        </p:txBody>
      </p: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131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Shape 153"/>
          <p:cNvSpPr txBox="1"/>
          <p:nvPr/>
        </p:nvSpPr>
        <p:spPr>
          <a:xfrm>
            <a:off x="435428" y="1064361"/>
            <a:ext cx="11153191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 mecanismo de mercado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para reducir emisiones de gases de efecto invernadero de la manera más costo-efectiva. </a:t>
            </a:r>
          </a:p>
          <a:p>
            <a:pPr algn="just"/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Consiste en establecer un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límite de emisiones con base en los reportes de las empresas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lo que determina la cantidad de permisos que se distribuyan. Al final de cada ciclo los participantes entregarán los permisos correspondientes a sus emisiones de GEI. El límite se reduce cada año hasta lograr las metas pre establecidas en materia de reducción de emisiones de GEI. </a:t>
            </a:r>
          </a:p>
          <a:p>
            <a:pPr algn="just"/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participantes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pueden comercializar los permisos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 emisión entre sí a precios determinados por la oferta y demanda. De este modo,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 premia a las empresas que reducen sus emisiones, permitiéndoles obtener ganancias al vender sus permisos sobrantes.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Sistema de Comercio de Emisiones SCE</a:t>
            </a: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787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20331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394997" y="1143781"/>
            <a:ext cx="4468661" cy="6280244"/>
          </a:xfrm>
        </p:spPr>
        <p:txBody>
          <a:bodyPr>
            <a:noAutofit/>
          </a:bodyPr>
          <a:lstStyle/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Al finalizar cada período de cumplimiento, las empresas obligadas bajo un SCE deben entregar un </a:t>
            </a:r>
            <a:r>
              <a:rPr lang="es-MX" sz="2000" b="1" dirty="0">
                <a:latin typeface="Century Gothic" panose="020B0502020202020204" pitchFamily="34" charset="0"/>
              </a:rPr>
              <a:t>reporte de verificación de emisiones del período</a:t>
            </a:r>
            <a:r>
              <a:rPr lang="es-MX" sz="2000" dirty="0">
                <a:latin typeface="Century Gothic" panose="020B0502020202020204" pitchFamily="34" charset="0"/>
              </a:rPr>
              <a:t>, desarrollado por una tercera parte independiente.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Por cada emisión (tCO</a:t>
            </a:r>
            <a:r>
              <a:rPr lang="es-MX" sz="2000" baseline="-25000" dirty="0">
                <a:latin typeface="Century Gothic" panose="020B0502020202020204" pitchFamily="34" charset="0"/>
              </a:rPr>
              <a:t>2</a:t>
            </a:r>
            <a:r>
              <a:rPr lang="es-MX" sz="2000" dirty="0">
                <a:latin typeface="Century Gothic" panose="020B0502020202020204" pitchFamily="34" charset="0"/>
              </a:rPr>
              <a:t>e) registrada las empresas deben presentar un </a:t>
            </a:r>
            <a:r>
              <a:rPr lang="es-MX" sz="2000" b="1" dirty="0">
                <a:latin typeface="Century Gothic" panose="020B0502020202020204" pitchFamily="34" charset="0"/>
              </a:rPr>
              <a:t>permiso o compensación </a:t>
            </a:r>
            <a:r>
              <a:rPr lang="es-MX" sz="2000" dirty="0">
                <a:latin typeface="Century Gothic" panose="020B0502020202020204" pitchFamily="34" charset="0"/>
              </a:rPr>
              <a:t>(bono de carbono).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Si redujeron sus emisiones también redujeron sus responsabilidades.</a:t>
            </a:r>
          </a:p>
          <a:p>
            <a:pPr algn="just"/>
            <a:endParaRPr lang="es-MX" sz="2000" dirty="0">
              <a:latin typeface="+mj-lt"/>
            </a:endParaRPr>
          </a:p>
          <a:p>
            <a:pPr algn="just"/>
            <a:endParaRPr lang="es-MX" sz="2000" dirty="0">
              <a:latin typeface="+mj-lt"/>
            </a:endParaRPr>
          </a:p>
          <a:p>
            <a:pPr algn="just"/>
            <a:endParaRPr lang="es-MX" sz="2000" dirty="0"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280" y="120277"/>
            <a:ext cx="724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entury Gothic" panose="020B0502020202020204" pitchFamily="34" charset="0"/>
              </a:rPr>
              <a:t>¿Cómo cumplen las empresas sus obligaciones?</a:t>
            </a:r>
            <a:endParaRPr lang="es-MX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Subtítulo 3"/>
          <p:cNvSpPr txBox="1">
            <a:spLocks/>
          </p:cNvSpPr>
          <p:nvPr/>
        </p:nvSpPr>
        <p:spPr>
          <a:xfrm>
            <a:off x="6096000" y="1371600"/>
            <a:ext cx="4343400" cy="1981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Aquellos con </a:t>
            </a:r>
            <a:r>
              <a:rPr lang="es-MX" sz="2000" b="1" dirty="0">
                <a:latin typeface="Century Gothic" panose="020B0502020202020204" pitchFamily="34" charset="0"/>
              </a:rPr>
              <a:t>estrategias avanzadas de carbono pueden comercializar derechos o compensaciones</a:t>
            </a:r>
            <a:r>
              <a:rPr lang="es-MX" sz="2000" dirty="0">
                <a:latin typeface="Century Gothic" panose="020B0502020202020204" pitchFamily="34" charset="0"/>
              </a:rPr>
              <a:t> en un el mercado regulado (bolsas) o en transacciones bilaterales.</a:t>
            </a:r>
          </a:p>
          <a:p>
            <a:pPr algn="just"/>
            <a:endParaRPr lang="es-MX" sz="1800" b="1" i="1" dirty="0">
              <a:latin typeface="+mj-lt"/>
            </a:endParaRPr>
          </a:p>
          <a:p>
            <a:pPr algn="just"/>
            <a:endParaRPr lang="es-MX" sz="1800" dirty="0">
              <a:latin typeface="+mj-lt"/>
            </a:endParaRPr>
          </a:p>
          <a:p>
            <a:pPr algn="just"/>
            <a:endParaRPr lang="es-MX" sz="1800" dirty="0">
              <a:latin typeface="+mj-lt"/>
            </a:endParaRPr>
          </a:p>
          <a:p>
            <a:pPr algn="just"/>
            <a:endParaRPr lang="es-MX" sz="1800" dirty="0">
              <a:latin typeface="+mj-lt"/>
            </a:endParaRPr>
          </a:p>
          <a:p>
            <a:pPr algn="just"/>
            <a:endParaRPr lang="es-MX" sz="1800" dirty="0">
              <a:latin typeface="+mj-lt"/>
            </a:endParaRPr>
          </a:p>
          <a:p>
            <a:pPr algn="l"/>
            <a:endParaRPr lang="es-MX" sz="1800" dirty="0">
              <a:latin typeface="+mj-lt"/>
            </a:endParaRPr>
          </a:p>
          <a:p>
            <a:pPr algn="l"/>
            <a:endParaRPr lang="es-MX" sz="1800" dirty="0">
              <a:latin typeface="+mj-lt"/>
            </a:endParaRPr>
          </a:p>
          <a:p>
            <a:pPr algn="l"/>
            <a:endParaRPr lang="es-MX" sz="1800" dirty="0">
              <a:latin typeface="+mj-lt"/>
            </a:endParaRPr>
          </a:p>
          <a:p>
            <a:pPr algn="l"/>
            <a:endParaRPr lang="es-MX" sz="1800" dirty="0">
              <a:latin typeface="+mj-lt"/>
            </a:endParaRPr>
          </a:p>
          <a:p>
            <a:pPr algn="l"/>
            <a:endParaRPr lang="es-MX" sz="1800" dirty="0">
              <a:latin typeface="+mj-lt"/>
            </a:endParaRPr>
          </a:p>
          <a:p>
            <a:endParaRPr lang="es-MX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Imagen 11" descr="sketch-of-cloud-cloud-sketch-clip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96001" y="3839550"/>
            <a:ext cx="1674470" cy="1568885"/>
          </a:xfrm>
          <a:prstGeom prst="rect">
            <a:avLst/>
          </a:prstGeom>
        </p:spPr>
      </p:pic>
      <p:pic>
        <p:nvPicPr>
          <p:cNvPr id="13" name="Imagen 12" descr="downloa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736631" y="3839549"/>
            <a:ext cx="1778969" cy="1493729"/>
          </a:xfrm>
          <a:prstGeom prst="rect">
            <a:avLst/>
          </a:prstGeom>
        </p:spPr>
      </p:pic>
      <p:sp>
        <p:nvSpPr>
          <p:cNvPr id="14" name="Igual que 13"/>
          <p:cNvSpPr/>
          <p:nvPr/>
        </p:nvSpPr>
        <p:spPr>
          <a:xfrm>
            <a:off x="8062587" y="4118254"/>
            <a:ext cx="441542" cy="5761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096000" y="4372948"/>
            <a:ext cx="186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Una tonelada emitida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686800" y="4296748"/>
            <a:ext cx="1860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Un permiso de emisión</a:t>
            </a:r>
          </a:p>
        </p:txBody>
      </p:sp>
      <p:cxnSp>
        <p:nvCxnSpPr>
          <p:cNvPr id="18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B7D2A1F-A22E-4692-92C8-6B46FE50CEA2}"/>
              </a:ext>
            </a:extLst>
          </p:cNvPr>
          <p:cNvCxnSpPr/>
          <p:nvPr/>
        </p:nvCxnSpPr>
        <p:spPr>
          <a:xfrm>
            <a:off x="0" y="1074384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9" name="Shape 47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895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Sistema de Comercio de Emisiones SCE</a:t>
            </a: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3" name="Grupo 2"/>
          <p:cNvGrpSpPr/>
          <p:nvPr/>
        </p:nvGrpSpPr>
        <p:grpSpPr>
          <a:xfrm>
            <a:off x="146980" y="1752901"/>
            <a:ext cx="5915610" cy="4918485"/>
            <a:chOff x="2599195" y="1334340"/>
            <a:chExt cx="5915610" cy="4918485"/>
          </a:xfrm>
        </p:grpSpPr>
        <p:pic>
          <p:nvPicPr>
            <p:cNvPr id="2050" name="Picture 2" descr="https://blogs.worldbank.org/sites/default/files/climatechange/tenstepsfina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2829" t="5218" r="26523" b="5935"/>
            <a:stretch/>
          </p:blipFill>
          <p:spPr bwMode="auto">
            <a:xfrm>
              <a:off x="2599195" y="1334340"/>
              <a:ext cx="5705049" cy="474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6374418" y="1962710"/>
              <a:ext cx="10916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Vigilancia</a:t>
              </a:r>
              <a:r>
                <a:rPr lang="en-US" sz="1200" b="1" dirty="0" smtClean="0"/>
                <a:t> y </a:t>
              </a:r>
              <a:r>
                <a:rPr lang="en-US" sz="1200" b="1" dirty="0" err="1" smtClean="0"/>
                <a:t>cumplimiento</a:t>
              </a:r>
              <a:endParaRPr lang="en-US" sz="1200" b="1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404461" y="3052745"/>
              <a:ext cx="10916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Actores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relevantes</a:t>
              </a:r>
              <a:endParaRPr lang="en-US" sz="1200" b="1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423123" y="5439392"/>
              <a:ext cx="10916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Vinculación</a:t>
              </a:r>
              <a:r>
                <a:rPr lang="en-US" sz="1200" b="1" dirty="0" smtClean="0"/>
                <a:t> con </a:t>
              </a:r>
              <a:r>
                <a:rPr lang="en-US" sz="1200" b="1" dirty="0" err="1" smtClean="0"/>
                <a:t>otros</a:t>
              </a:r>
              <a:r>
                <a:rPr lang="en-US" sz="1200" b="1" dirty="0" smtClean="0"/>
                <a:t> SCE</a:t>
              </a:r>
              <a:endParaRPr lang="en-US" sz="1200" b="1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875232" y="5606494"/>
              <a:ext cx="13186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Implementación</a:t>
              </a:r>
              <a:r>
                <a:rPr lang="en-US" sz="1200" b="1" dirty="0" smtClean="0"/>
                <a:t>, </a:t>
              </a:r>
              <a:r>
                <a:rPr lang="en-US" sz="1200" b="1" dirty="0" err="1" smtClean="0"/>
                <a:t>evaluación</a:t>
              </a:r>
              <a:r>
                <a:rPr lang="en-US" sz="1200" b="1" dirty="0" smtClean="0"/>
                <a:t> y </a:t>
              </a:r>
              <a:r>
                <a:rPr lang="en-US" sz="1200" b="1" dirty="0" err="1" smtClean="0"/>
                <a:t>mejora</a:t>
              </a:r>
              <a:endParaRPr lang="en-US" sz="1200" b="1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919477" y="5447519"/>
              <a:ext cx="109168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Uso</a:t>
              </a:r>
              <a:r>
                <a:rPr lang="en-US" sz="1200" b="1" dirty="0" smtClean="0"/>
                <a:t> de </a:t>
              </a:r>
              <a:r>
                <a:rPr lang="en-US" sz="1200" b="1" dirty="0" err="1" smtClean="0"/>
                <a:t>reducciones</a:t>
              </a:r>
              <a:r>
                <a:rPr lang="en-US" sz="1200" b="1" dirty="0" smtClean="0"/>
                <a:t> de </a:t>
              </a:r>
              <a:r>
                <a:rPr lang="en-US" sz="1200" b="1" dirty="0" err="1" smtClean="0"/>
                <a:t>emisiones</a:t>
              </a:r>
              <a:endParaRPr lang="en-US" sz="1200" b="1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143362" y="3514410"/>
              <a:ext cx="10460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Flexibilidad</a:t>
              </a:r>
              <a:r>
                <a:rPr lang="en-US" sz="1200" b="1" dirty="0" smtClean="0"/>
                <a:t> temporal</a:t>
              </a:r>
              <a:endParaRPr lang="en-US" sz="1200" b="1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704193" y="2317023"/>
              <a:ext cx="10916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Estabilidad</a:t>
              </a:r>
              <a:r>
                <a:rPr lang="en-US" sz="1200" b="1" dirty="0" smtClean="0"/>
                <a:t> del </a:t>
              </a:r>
              <a:r>
                <a:rPr lang="en-US" sz="1200" b="1" dirty="0" err="1" smtClean="0"/>
                <a:t>mercado</a:t>
              </a:r>
              <a:endParaRPr lang="en-US" sz="1200" b="1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489619" y="2364212"/>
              <a:ext cx="627583" cy="276999"/>
            </a:xfrm>
            <a:prstGeom prst="rect">
              <a:avLst/>
            </a:prstGeom>
            <a:solidFill>
              <a:srgbClr val="0F608F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Límite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314774" y="4927993"/>
              <a:ext cx="16898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Asignación</a:t>
              </a:r>
              <a:r>
                <a:rPr lang="en-US" sz="1200" b="1" dirty="0" smtClean="0"/>
                <a:t> de derechos de </a:t>
              </a:r>
              <a:r>
                <a:rPr lang="en-US" sz="1200" b="1" dirty="0" err="1" smtClean="0"/>
                <a:t>emisión</a:t>
              </a:r>
              <a:endParaRPr lang="en-US" sz="1200" b="1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553806" y="3553769"/>
              <a:ext cx="105389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1. </a:t>
              </a:r>
              <a:r>
                <a:rPr lang="en-US" sz="1200" b="1" dirty="0" err="1" smtClean="0"/>
                <a:t>Ámbito</a:t>
              </a:r>
              <a:r>
                <a:rPr lang="en-US" sz="1200" b="1" dirty="0" smtClean="0"/>
                <a:t> de </a:t>
              </a:r>
              <a:r>
                <a:rPr lang="en-US" sz="1200" b="1" dirty="0" err="1" smtClean="0"/>
                <a:t>aplicación</a:t>
              </a:r>
              <a:endParaRPr lang="en-US" sz="1200" b="1" dirty="0"/>
            </a:p>
          </p:txBody>
        </p:sp>
      </p:grpSp>
      <p:sp>
        <p:nvSpPr>
          <p:cNvPr id="25" name="Shape 153"/>
          <p:cNvSpPr txBox="1"/>
          <p:nvPr/>
        </p:nvSpPr>
        <p:spPr>
          <a:xfrm>
            <a:off x="296426" y="965468"/>
            <a:ext cx="5747091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Requerimientos para el diseño de un SCE: </a:t>
            </a:r>
            <a:endParaRPr lang="en-GB" sz="2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Subtitle 6"/>
          <p:cNvSpPr txBox="1">
            <a:spLocks/>
          </p:cNvSpPr>
          <p:nvPr/>
        </p:nvSpPr>
        <p:spPr>
          <a:xfrm>
            <a:off x="6984079" y="965468"/>
            <a:ext cx="4652629" cy="1883815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Definir el papel del </a:t>
            </a:r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SCE </a:t>
            </a:r>
            <a:r>
              <a:rPr lang="es-MX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 </a:t>
            </a:r>
            <a:r>
              <a:rPr lang="es-MX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el primer paso para determinar su diseño, objetivos y, en última instancia, su posición adecuada dentro </a:t>
            </a:r>
            <a:r>
              <a:rPr lang="es-MX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del mix de políticas para la </a:t>
            </a:r>
            <a:r>
              <a:rPr lang="es-MX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descarbonización</a:t>
            </a:r>
            <a:r>
              <a:rPr lang="es-MX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489470" y="3228248"/>
            <a:ext cx="5538125" cy="2218162"/>
            <a:chOff x="6322110" y="3704493"/>
            <a:chExt cx="5538125" cy="221816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b="20789"/>
            <a:stretch/>
          </p:blipFill>
          <p:spPr>
            <a:xfrm>
              <a:off x="6470617" y="3767097"/>
              <a:ext cx="5241112" cy="18685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CuadroTexto 26"/>
            <p:cNvSpPr txBox="1"/>
            <p:nvPr/>
          </p:nvSpPr>
          <p:spPr>
            <a:xfrm>
              <a:off x="6322110" y="3816061"/>
              <a:ext cx="109168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Política</a:t>
              </a:r>
              <a:r>
                <a:rPr lang="en-US" sz="1200" b="1" dirty="0" smtClean="0"/>
                <a:t> fundamental</a:t>
              </a:r>
              <a:endParaRPr lang="en-US" sz="1200" b="1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0574946" y="3839233"/>
              <a:ext cx="128528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Política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complementaria</a:t>
              </a:r>
              <a:endParaRPr lang="en-US" sz="1200" b="1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8022685" y="3704493"/>
              <a:ext cx="1980995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Objetivo</a:t>
              </a:r>
              <a:r>
                <a:rPr lang="en-US" sz="1200" b="1" dirty="0" smtClean="0"/>
                <a:t> fundamental </a:t>
              </a:r>
            </a:p>
            <a:p>
              <a:pPr algn="ctr"/>
              <a:r>
                <a:rPr lang="en-US" sz="1200" b="1" dirty="0" smtClean="0"/>
                <a:t>(</a:t>
              </a:r>
              <a:r>
                <a:rPr lang="en-US" sz="1200" b="1" dirty="0" err="1" smtClean="0"/>
                <a:t>Ej</a:t>
              </a:r>
              <a:r>
                <a:rPr lang="en-US" sz="1200" b="1" dirty="0" smtClean="0"/>
                <a:t>. NDCs)</a:t>
              </a:r>
              <a:endParaRPr lang="en-US" sz="1200" b="1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7381659" y="4520913"/>
              <a:ext cx="545841" cy="276999"/>
            </a:xfrm>
            <a:prstGeom prst="rect">
              <a:avLst/>
            </a:prstGeom>
            <a:solidFill>
              <a:srgbClr val="EEFF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SCE</a:t>
              </a:r>
              <a:endParaRPr lang="en-US" sz="1200" b="1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0514367" y="4567080"/>
              <a:ext cx="363251" cy="230832"/>
            </a:xfrm>
            <a:prstGeom prst="rect">
              <a:avLst/>
            </a:prstGeom>
            <a:solidFill>
              <a:srgbClr val="EEFF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SCE</a:t>
              </a:r>
              <a:endParaRPr lang="en-US" sz="900" b="1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8840431" y="5007634"/>
              <a:ext cx="49988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Ó</a:t>
              </a:r>
              <a:endParaRPr lang="en-US" sz="1200" b="1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9794061" y="4905970"/>
              <a:ext cx="363251" cy="23083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ER</a:t>
              </a:r>
              <a:endParaRPr lang="en-US" sz="900" b="1" dirty="0"/>
            </a:p>
          </p:txBody>
        </p:sp>
        <p:sp>
          <p:nvSpPr>
            <p:cNvPr id="34" name="CuadroTexto 33"/>
            <p:cNvSpPr txBox="1"/>
            <p:nvPr/>
          </p:nvSpPr>
          <p:spPr>
            <a:xfrm rot="1607200">
              <a:off x="10934918" y="4656131"/>
              <a:ext cx="483136" cy="36933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Imp. </a:t>
              </a:r>
              <a:r>
                <a:rPr lang="en-US" sz="900" b="1" dirty="0" err="1" smtClean="0"/>
                <a:t>Amb</a:t>
              </a:r>
              <a:r>
                <a:rPr lang="en-US" sz="900" b="1" dirty="0" smtClean="0"/>
                <a:t>. </a:t>
              </a:r>
              <a:endParaRPr lang="en-US" sz="900" b="1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6964418" y="5460990"/>
              <a:ext cx="1204982" cy="461665"/>
            </a:xfrm>
            <a:prstGeom prst="rect">
              <a:avLst/>
            </a:prstGeom>
            <a:solidFill>
              <a:srgbClr val="FFBEBE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Reducción</a:t>
              </a:r>
              <a:r>
                <a:rPr lang="en-US" sz="1200" b="1" dirty="0" smtClean="0"/>
                <a:t> de GEI</a:t>
              </a:r>
              <a:endParaRPr lang="en-US" sz="1200" b="1" dirty="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9911876" y="5433612"/>
              <a:ext cx="1204982" cy="461665"/>
            </a:xfrm>
            <a:prstGeom prst="rect">
              <a:avLst/>
            </a:prstGeom>
            <a:solidFill>
              <a:srgbClr val="FFBEBE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Reducción</a:t>
              </a:r>
              <a:r>
                <a:rPr lang="en-US" sz="1200" b="1" dirty="0" smtClean="0"/>
                <a:t> de GEI</a:t>
              </a:r>
              <a:endParaRPr lang="en-US" sz="1200" b="1" dirty="0"/>
            </a:p>
          </p:txBody>
        </p:sp>
      </p:grpSp>
      <p:pic>
        <p:nvPicPr>
          <p:cNvPr id="39" name="Shape 47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203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Sistema de Comercio de Emisiones SCE</a:t>
            </a: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94197" y="1002790"/>
            <a:ext cx="1067860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SzPct val="100000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Algunas preguntas clave para definir aspectos de diseño de un SCE son :</a:t>
            </a:r>
          </a:p>
          <a:p>
            <a:pPr algn="just">
              <a:buClr>
                <a:srgbClr val="000000"/>
              </a:buClr>
              <a:buSzPct val="100000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¿Cuál es el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papel del SCE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 cómo está conectado con el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objetivo nacional de reducción de GEI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¿Cómo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interactuará el SCE con otras políticas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incluyendo aquellas que tratan la contaminación del aire, las energías renovables, la conservación y eficiencia energética, la reestructuración económica y la reforma energética?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 se implementa un límite en el SCE, ¿cómo considerará el límite inicial del SCE la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existencia y evolución de estas políticas interactivas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¿Qué mecanismos se utilizarán para promover la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flexibilidad y previsibilidad del SCE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lo largo del tiempo?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¿Cómo considerará el diseño del SCE los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objetivos regionales y locales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 abordará los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impactos distributivos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</a:t>
            </a: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195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8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2180106" y="1465242"/>
            <a:ext cx="72776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chemeClr val="dk1"/>
              </a:buClr>
              <a:buSzPct val="100000"/>
            </a:pPr>
            <a:r>
              <a:rPr lang="es-MX" sz="44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alibri"/>
              </a:rPr>
              <a:t>	Estudios de caso: Corea del Sur, Kazajistán, Tianjin y México  </a:t>
            </a:r>
            <a:endParaRPr lang="es-MX" sz="4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alibri"/>
            </a:endParaRPr>
          </a:p>
        </p:txBody>
      </p: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775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Corea del Sur: Características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94197" y="1002790"/>
            <a:ext cx="1067860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SzPct val="100000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Shape 153"/>
          <p:cNvSpPr txBox="1"/>
          <p:nvPr/>
        </p:nvSpPr>
        <p:spPr>
          <a:xfrm>
            <a:off x="294197" y="860179"/>
            <a:ext cx="11153191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sistema de comercio de emisiones (KETS, por sus siglas en inglés) entró en vigor el 1 de enero de 2015, convirtiéndose así en el primer SCE mandatorio en el este de Asia y el segundo SCE más grande del mundo (después de EU-ETS).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Asignación gratuita (</a:t>
            </a:r>
            <a:r>
              <a:rPr lang="es-MX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grandfathering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benchmarking) y subastas de permisos de emisión.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Tres fases: 2015-2018, 2018-2020 y 2021-2026, cambios paulatinos.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 vinculación con otros SCE para la fase 3 está bajo consideración.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77" y="5847675"/>
            <a:ext cx="795051" cy="7783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39" y="5847675"/>
            <a:ext cx="615753" cy="7291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689" y="5828352"/>
            <a:ext cx="573004" cy="7786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88" y="5952482"/>
            <a:ext cx="778440" cy="6243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710" y="6020453"/>
            <a:ext cx="741604" cy="55811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08283" y="5446210"/>
            <a:ext cx="379341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Sectores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068279" y="5453809"/>
            <a:ext cx="1917869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Gases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cubiertos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0" name="Shape 153"/>
          <p:cNvSpPr txBox="1"/>
          <p:nvPr/>
        </p:nvSpPr>
        <p:spPr>
          <a:xfrm>
            <a:off x="4041015" y="5839460"/>
            <a:ext cx="2032407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CH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4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N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O, PFCs, HFCs, SF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6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052734" y="5453809"/>
            <a:ext cx="23975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Límite</a:t>
            </a:r>
            <a:r>
              <a:rPr lang="en-US" sz="1600" b="1" dirty="0" smtClean="0">
                <a:latin typeface="Century Gothic" panose="020B0502020202020204" pitchFamily="34" charset="0"/>
              </a:rPr>
              <a:t> de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emisiones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2" name="Shape 153"/>
          <p:cNvSpPr txBox="1"/>
          <p:nvPr/>
        </p:nvSpPr>
        <p:spPr>
          <a:xfrm>
            <a:off x="6247241" y="5827897"/>
            <a:ext cx="1780534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548 MtCO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 ≈ 70% (2019)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115590" y="5435678"/>
            <a:ext cx="175374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Entidades</a:t>
            </a:r>
            <a:r>
              <a:rPr lang="en-US" sz="1600" b="1" dirty="0" smtClean="0"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reguladas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4" name="Shape 153"/>
          <p:cNvSpPr txBox="1"/>
          <p:nvPr/>
        </p:nvSpPr>
        <p:spPr>
          <a:xfrm>
            <a:off x="10263535" y="6116693"/>
            <a:ext cx="1877587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610 (2019)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535252" y="5451847"/>
            <a:ext cx="14840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Regulación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7" name="Shape 153"/>
          <p:cNvSpPr txBox="1"/>
          <p:nvPr/>
        </p:nvSpPr>
        <p:spPr>
          <a:xfrm>
            <a:off x="8178499" y="5827897"/>
            <a:ext cx="1910205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Downstream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mbral:125 mil tCO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/</a:t>
            </a:r>
            <a:r>
              <a:rPr lang="en-GB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año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21713" y="2714004"/>
            <a:ext cx="1692840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Flexibilidad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temporal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042069" y="2705096"/>
            <a:ext cx="1245148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Uso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offsets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861604" y="2705096"/>
            <a:ext cx="1819262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Estabilización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mercado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190664" y="2703155"/>
            <a:ext cx="157113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Periodos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cumplimiento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557214" y="2708794"/>
            <a:ext cx="148422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MRV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Shape 153"/>
          <p:cNvSpPr txBox="1"/>
          <p:nvPr/>
        </p:nvSpPr>
        <p:spPr>
          <a:xfrm>
            <a:off x="165657" y="3436784"/>
            <a:ext cx="2506645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Banking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permitido con restricciones.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préstamo está permitido en una sola fase del programa. </a:t>
            </a:r>
          </a:p>
        </p:txBody>
      </p:sp>
      <p:sp>
        <p:nvSpPr>
          <p:cNvPr id="35" name="Shape 153"/>
          <p:cNvSpPr txBox="1"/>
          <p:nvPr/>
        </p:nvSpPr>
        <p:spPr>
          <a:xfrm>
            <a:off x="2672302" y="3439890"/>
            <a:ext cx="1871868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Uso de </a:t>
            </a: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CERs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créditos del programa doméstico permitido con restricciones. </a:t>
            </a:r>
          </a:p>
        </p:txBody>
      </p:sp>
      <p:sp>
        <p:nvSpPr>
          <p:cNvPr id="36" name="Shape 153"/>
          <p:cNvSpPr txBox="1"/>
          <p:nvPr/>
        </p:nvSpPr>
        <p:spPr>
          <a:xfrm>
            <a:off x="4608022" y="3436784"/>
            <a:ext cx="2246483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Precio de subasta de reserve.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Comité de asignación. </a:t>
            </a:r>
          </a:p>
        </p:txBody>
      </p:sp>
      <p:sp>
        <p:nvSpPr>
          <p:cNvPr id="37" name="Shape 153"/>
          <p:cNvSpPr txBox="1"/>
          <p:nvPr/>
        </p:nvSpPr>
        <p:spPr>
          <a:xfrm>
            <a:off x="10190663" y="3354038"/>
            <a:ext cx="1733857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Anual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Shape 153"/>
          <p:cNvSpPr txBox="1"/>
          <p:nvPr/>
        </p:nvSpPr>
        <p:spPr>
          <a:xfrm>
            <a:off x="7132964" y="3287930"/>
            <a:ext cx="2801067" cy="65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Reporte anual de emisiones obligatorio.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Verificaciones  por terceras partes.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Reportes de emisiones revisados por el Ministerio de Ambiente.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5657" y="2547257"/>
            <a:ext cx="6776319" cy="2603241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7005827" y="2556242"/>
            <a:ext cx="5015947" cy="2566700"/>
          </a:xfrm>
          <a:prstGeom prst="rect">
            <a:avLst/>
          </a:prstGeom>
          <a:noFill/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100987" y="5358194"/>
            <a:ext cx="11920787" cy="133677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515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-20243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8554236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Corea del Sur: Logros y áreas de oportunidad 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15873" y="2049092"/>
            <a:ext cx="5485131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Claridad en las motivaciones para implementar el SCE.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SCE cuenta con un respaldo legal sólido.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Programa previo para la recolección de datos de emisión.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Implementación paulatina de subastas para la asignación de permisos de emisión.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Implementación de mecanismos para la estabilización del mercado.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Vinculación efectiva con múltiples entidades; enfoque colaborativo.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Recaudación de 99.4 millones de dólares a través de subastas.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Certeza sobre permanencia del programa.  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1765" y="1021451"/>
            <a:ext cx="5671165" cy="751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Fortalezas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n-US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logros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39735" y="933061"/>
            <a:ext cx="5438357" cy="839755"/>
          </a:xfrm>
          <a:prstGeom prst="rect">
            <a:avLst/>
          </a:prstGeom>
          <a:solidFill>
            <a:srgbClr val="FFBEBE"/>
          </a:solidFill>
          <a:ln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Debilidades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n-US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áreas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oportunidad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s-MX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Shape 153"/>
          <p:cNvSpPr txBox="1"/>
          <p:nvPr/>
        </p:nvSpPr>
        <p:spPr>
          <a:xfrm>
            <a:off x="6350596" y="2049092"/>
            <a:ext cx="5616633" cy="1235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Carencia de un proceso de evaluación estandarizado.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Carencia de reglas específicas para la definición del uso de los recursos. </a:t>
            </a:r>
          </a:p>
        </p:txBody>
      </p:sp>
      <p:pic>
        <p:nvPicPr>
          <p:cNvPr id="15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28783" y="5988380"/>
            <a:ext cx="2456740" cy="7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n de coreA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912" y="3705168"/>
            <a:ext cx="2548147" cy="17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industry south kore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049" y="3710032"/>
            <a:ext cx="2653689" cy="17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007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Kazajistán: Características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94197" y="1002790"/>
            <a:ext cx="1067860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SzPct val="100000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Shape 153"/>
          <p:cNvSpPr txBox="1"/>
          <p:nvPr/>
        </p:nvSpPr>
        <p:spPr>
          <a:xfrm>
            <a:off x="294197" y="785537"/>
            <a:ext cx="1163032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sistema de comercio de emisiones entró en vigor en enero de 2013.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Asignación gratuita (</a:t>
            </a:r>
            <a:r>
              <a:rPr lang="es-MX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grandfathering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benchmarking) de permisos de emisión; en la tercera fase a elección de las entidades reguladas.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Tres fases: 2013 (fase piloto), 2014-2015 y 2018-2020, cambios paulatinos en la asignación de permisos de emisión.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Suspensión temporal (2016-2017) para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abordar las cuestiones operacionales y reformar las normas de 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asignación.</a:t>
            </a:r>
          </a:p>
          <a:p>
            <a:pPr algn="just">
              <a:buClr>
                <a:srgbClr val="000000"/>
              </a:buClr>
              <a:buSzPct val="100000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81" y="5809713"/>
            <a:ext cx="795051" cy="7783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66" y="5839460"/>
            <a:ext cx="615753" cy="72918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08284" y="5446210"/>
            <a:ext cx="1537636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Sectores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915866" y="5445471"/>
            <a:ext cx="1917869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Gases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cubiertos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0" name="Shape 153"/>
          <p:cNvSpPr txBox="1"/>
          <p:nvPr/>
        </p:nvSpPr>
        <p:spPr>
          <a:xfrm>
            <a:off x="1949273" y="5839460"/>
            <a:ext cx="2032407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2.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972006" y="5453809"/>
            <a:ext cx="23975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Límite</a:t>
            </a:r>
            <a:r>
              <a:rPr lang="en-US" sz="1600" b="1" dirty="0" smtClean="0">
                <a:latin typeface="Century Gothic" panose="020B0502020202020204" pitchFamily="34" charset="0"/>
              </a:rPr>
              <a:t> de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emisiones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2" name="Shape 153"/>
          <p:cNvSpPr txBox="1"/>
          <p:nvPr/>
        </p:nvSpPr>
        <p:spPr>
          <a:xfrm>
            <a:off x="4166513" y="5827897"/>
            <a:ext cx="1780534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162 MtCO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 ≈ 50% (2019)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215730" y="5464599"/>
            <a:ext cx="2324455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Entidades reguladas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24" name="Shape 153"/>
          <p:cNvSpPr txBox="1"/>
          <p:nvPr/>
        </p:nvSpPr>
        <p:spPr>
          <a:xfrm>
            <a:off x="8262877" y="5837229"/>
            <a:ext cx="2230159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129 empresas; 225 instalaciones</a:t>
            </a:r>
            <a:endParaRPr lang="es-MX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538496" y="5461179"/>
            <a:ext cx="14840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Regulación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21713" y="2714004"/>
            <a:ext cx="1692840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Flexibilidad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temporal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968961" y="2703127"/>
            <a:ext cx="1245148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Uso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offsets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768294" y="2751751"/>
            <a:ext cx="1819262" cy="3385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Reserva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490494" y="2267449"/>
            <a:ext cx="156567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Periodos de cumplimiento</a:t>
            </a:r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624500" y="2289124"/>
            <a:ext cx="148422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MRV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Shape 153"/>
          <p:cNvSpPr txBox="1"/>
          <p:nvPr/>
        </p:nvSpPr>
        <p:spPr>
          <a:xfrm>
            <a:off x="207267" y="3370325"/>
            <a:ext cx="2409390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Banking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permitido dentro de una fase del programa.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Banking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entre fases no está permitido. </a:t>
            </a:r>
          </a:p>
        </p:txBody>
      </p:sp>
      <p:sp>
        <p:nvSpPr>
          <p:cNvPr id="35" name="Shape 153"/>
          <p:cNvSpPr txBox="1"/>
          <p:nvPr/>
        </p:nvSpPr>
        <p:spPr>
          <a:xfrm>
            <a:off x="2593427" y="3355928"/>
            <a:ext cx="1996216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Uso de offsets domésticos.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Offsets internacionales podrían ser aceptados en el futuro.</a:t>
            </a:r>
          </a:p>
        </p:txBody>
      </p:sp>
      <p:sp>
        <p:nvSpPr>
          <p:cNvPr id="36" name="Shape 153"/>
          <p:cNvSpPr txBox="1"/>
          <p:nvPr/>
        </p:nvSpPr>
        <p:spPr>
          <a:xfrm>
            <a:off x="4514712" y="3287858"/>
            <a:ext cx="2461091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35.27 millones de permisos de emisión para nuevos participantes o cambios en la capacidad de producción. </a:t>
            </a:r>
          </a:p>
        </p:txBody>
      </p:sp>
      <p:sp>
        <p:nvSpPr>
          <p:cNvPr id="37" name="Shape 153"/>
          <p:cNvSpPr txBox="1"/>
          <p:nvPr/>
        </p:nvSpPr>
        <p:spPr>
          <a:xfrm>
            <a:off x="10581732" y="2903869"/>
            <a:ext cx="1733857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Anual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Shape 153"/>
          <p:cNvSpPr txBox="1"/>
          <p:nvPr/>
        </p:nvSpPr>
        <p:spPr>
          <a:xfrm>
            <a:off x="7034943" y="2647800"/>
            <a:ext cx="3396411" cy="638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Reporte anual obligatorio para instalaciones con emisiones mayores a 20 mil  tCO</a:t>
            </a:r>
            <a:r>
              <a:rPr lang="es-MX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/año.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Reporte anual obligatorio para instalaciones con emisiones entre 10 y 20 mil  tCO</a:t>
            </a:r>
            <a:r>
              <a:rPr lang="es-MX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/año (aunque no participen en el SCE). </a:t>
            </a:r>
            <a:endParaRPr lang="es-MX" sz="1500" baseline="-250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Reportes de CH</a:t>
            </a:r>
            <a:r>
              <a:rPr lang="es-MX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4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N</a:t>
            </a:r>
            <a:r>
              <a:rPr lang="es-MX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y </a:t>
            </a: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PFCs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requeridos. </a:t>
            </a:r>
            <a:endParaRPr lang="es-MX" sz="1500" baseline="-250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65657" y="2547257"/>
            <a:ext cx="6807725" cy="2603241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7083547" y="2211355"/>
            <a:ext cx="5034183" cy="3060469"/>
          </a:xfrm>
          <a:prstGeom prst="rect">
            <a:avLst/>
          </a:prstGeom>
          <a:noFill/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100987" y="5358194"/>
            <a:ext cx="10563903" cy="133677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hape 153"/>
          <p:cNvSpPr txBox="1"/>
          <p:nvPr/>
        </p:nvSpPr>
        <p:spPr>
          <a:xfrm>
            <a:off x="6303043" y="5827897"/>
            <a:ext cx="1910205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Downstream</a:t>
            </a:r>
            <a:endParaRPr lang="es-MX" sz="15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Umbral: 20 mil tCO</a:t>
            </a:r>
            <a:r>
              <a:rPr lang="es-MX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/año</a:t>
            </a:r>
            <a:endParaRPr lang="es-MX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565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-20243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8554236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Kazajistán: Logros y áreas de oportunidad 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39140" y="1946456"/>
            <a:ext cx="5485131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Primer país en Asia en</a:t>
            </a:r>
            <a:r>
              <a:rPr lang="es-MX" dirty="0" smtClean="0">
                <a:latin typeface="Century Gothic" panose="020B0502020202020204" pitchFamily="34" charset="0"/>
              </a:rPr>
              <a:t> implementar un SCE.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El SCE cuenta con un respaldo legal.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Implementación de una fase piloto de aprendizaje.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Implementación de medidas para recopilar información adicional y relevante para las metas climáticas.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Capacidad de modificación de estatutos regulatorios y marco legal para reajustar el SCE y MRV y conferir mayor legitimidad.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1765" y="1021451"/>
            <a:ext cx="5671165" cy="751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Fortalezas y logros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39735" y="945183"/>
            <a:ext cx="5438357" cy="827633"/>
          </a:xfrm>
          <a:prstGeom prst="rect">
            <a:avLst/>
          </a:prstGeom>
          <a:solidFill>
            <a:srgbClr val="FFBEBE"/>
          </a:solidFill>
          <a:ln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MX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Debilidades y áreas de oportunidad</a:t>
            </a:r>
            <a:endParaRPr lang="es-MX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s-MX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Shape 153"/>
          <p:cNvSpPr txBox="1"/>
          <p:nvPr/>
        </p:nvSpPr>
        <p:spPr>
          <a:xfrm>
            <a:off x="6350596" y="1946456"/>
            <a:ext cx="5616633" cy="1235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Ausencia de subastas para asignar permisos de emisión.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Vinculación con los participantes: fuerte oposición a las metodologías de asignación de permisos.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Reformulación de estrategia de comunicación.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Implementación de efectos económicos adicionales a las penalidades por incumplimiento.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Certeza a largo plazo para los participantes.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Aumento de las ambiciones climáticas.  </a:t>
            </a:r>
            <a:endParaRPr lang="es-MX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28783" y="5988380"/>
            <a:ext cx="2456740" cy="7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Resultado de imagen de kazajistán industri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65" y="4992565"/>
            <a:ext cx="2699941" cy="178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kazajistán refinería atyr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266"/>
          <a:stretch/>
        </p:blipFill>
        <p:spPr bwMode="auto">
          <a:xfrm>
            <a:off x="3086437" y="5011434"/>
            <a:ext cx="2649477" cy="1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5800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5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5"/>
          <p:cNvSpPr txBox="1">
            <a:spLocks/>
          </p:cNvSpPr>
          <p:nvPr/>
        </p:nvSpPr>
        <p:spPr>
          <a:xfrm>
            <a:off x="123217" y="42653"/>
            <a:ext cx="5360567" cy="644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cs typeface="Calibri" pitchFamily="34" charset="0"/>
              </a:rPr>
              <a:t>Precio al Carbono</a:t>
            </a:r>
            <a:endParaRPr lang="en-GB" sz="2800" b="1" dirty="0">
              <a:solidFill>
                <a:srgbClr val="292929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875522" y="1184853"/>
            <a:ext cx="10470501" cy="4258005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Century Gothic" panose="020B0502020202020204" pitchFamily="34" charset="0"/>
              </a:rPr>
              <a:t>La fijación de precio al carbono es un instrumento que captura los </a:t>
            </a:r>
            <a:r>
              <a:rPr lang="es-MX" sz="2000" b="1" dirty="0">
                <a:latin typeface="Century Gothic" panose="020B0502020202020204" pitchFamily="34" charset="0"/>
              </a:rPr>
              <a:t>costos externos de las emisiones de GEI</a:t>
            </a:r>
            <a:r>
              <a:rPr lang="es-MX" sz="2000" dirty="0">
                <a:latin typeface="Century Gothic" panose="020B0502020202020204" pitchFamily="34" charset="0"/>
              </a:rPr>
              <a:t> y los vincula a sus fuentes </a:t>
            </a:r>
            <a:r>
              <a:rPr lang="es-MX" sz="2000" b="1" dirty="0">
                <a:latin typeface="Century Gothic" panose="020B0502020202020204" pitchFamily="34" charset="0"/>
              </a:rPr>
              <a:t>a través de un precio</a:t>
            </a:r>
            <a:r>
              <a:rPr lang="es-MX" sz="2000" dirty="0">
                <a:latin typeface="Century Gothic" panose="020B0502020202020204" pitchFamily="34" charset="0"/>
              </a:rPr>
              <a:t>, generalmente en forma de un precio sobre el dióxido de carbono equivalente (CO</a:t>
            </a:r>
            <a:r>
              <a:rPr lang="es-MX" sz="2000" baseline="-25000" dirty="0">
                <a:latin typeface="Century Gothic" panose="020B0502020202020204" pitchFamily="34" charset="0"/>
              </a:rPr>
              <a:t>2</a:t>
            </a:r>
            <a:r>
              <a:rPr lang="es-MX" sz="2000" dirty="0">
                <a:latin typeface="Century Gothic" panose="020B0502020202020204" pitchFamily="34" charset="0"/>
              </a:rPr>
              <a:t>e). 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Un precio sobre el carbono ayuda a </a:t>
            </a:r>
            <a:r>
              <a:rPr lang="es-ES" sz="2000" b="1" dirty="0">
                <a:latin typeface="Century Gothic" panose="020B0502020202020204" pitchFamily="34" charset="0"/>
              </a:rPr>
              <a:t>transferir la carga del daño de las emisiones de GEI a los responsables</a:t>
            </a:r>
            <a:r>
              <a:rPr lang="es-ES" sz="2000" dirty="0">
                <a:latin typeface="Century Gothic" panose="020B0502020202020204" pitchFamily="34" charset="0"/>
              </a:rPr>
              <a:t>, quienes pueden tomar decisiones para evitarlo. </a:t>
            </a: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El precio del carbono proporciona una </a:t>
            </a:r>
            <a:r>
              <a:rPr lang="es-ES" sz="2000" b="1" dirty="0">
                <a:latin typeface="Century Gothic" panose="020B0502020202020204" pitchFamily="34" charset="0"/>
              </a:rPr>
              <a:t>señal económica a los emisores</a:t>
            </a:r>
            <a:r>
              <a:rPr lang="es-ES" sz="2000" dirty="0">
                <a:latin typeface="Century Gothic" panose="020B0502020202020204" pitchFamily="34" charset="0"/>
              </a:rPr>
              <a:t>, y les permite decidir si </a:t>
            </a:r>
            <a:r>
              <a:rPr lang="es-ES" sz="2000" b="1" dirty="0">
                <a:latin typeface="Century Gothic" panose="020B0502020202020204" pitchFamily="34" charset="0"/>
              </a:rPr>
              <a:t>transforman</a:t>
            </a:r>
            <a:r>
              <a:rPr lang="es-ES" sz="2000" dirty="0">
                <a:latin typeface="Century Gothic" panose="020B0502020202020204" pitchFamily="34" charset="0"/>
              </a:rPr>
              <a:t> sus actividades y </a:t>
            </a:r>
            <a:r>
              <a:rPr lang="es-ES" sz="2000" b="1" dirty="0">
                <a:latin typeface="Century Gothic" panose="020B0502020202020204" pitchFamily="34" charset="0"/>
              </a:rPr>
              <a:t>reducen</a:t>
            </a:r>
            <a:r>
              <a:rPr lang="es-ES" sz="2000" dirty="0">
                <a:latin typeface="Century Gothic" panose="020B0502020202020204" pitchFamily="34" charset="0"/>
              </a:rPr>
              <a:t> sus emisiones, o </a:t>
            </a:r>
            <a:r>
              <a:rPr lang="es-ES" sz="2000" b="1" dirty="0">
                <a:latin typeface="Century Gothic" panose="020B0502020202020204" pitchFamily="34" charset="0"/>
              </a:rPr>
              <a:t>continúan emitiendo y pagando</a:t>
            </a:r>
            <a:r>
              <a:rPr lang="es-ES" sz="2000" dirty="0">
                <a:latin typeface="Century Gothic" panose="020B0502020202020204" pitchFamily="34" charset="0"/>
              </a:rPr>
              <a:t> sus emisiones. De esta manera, el objetivo ambiental general se logra de la manera más flexible y económica para la sociedad y la economía </a:t>
            </a:r>
            <a:r>
              <a:rPr lang="es-MX" sz="2000" dirty="0">
                <a:latin typeface="Century Gothic" panose="020B0502020202020204" pitchFamily="34" charset="0"/>
              </a:rPr>
              <a:t>(Banco Mundial).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C04C76D-9B75-451E-8B8C-EA81B275007C}"/>
              </a:ext>
            </a:extLst>
          </p:cNvPr>
          <p:cNvCxnSpPr/>
          <p:nvPr/>
        </p:nvCxnSpPr>
        <p:spPr>
          <a:xfrm>
            <a:off x="0" y="686663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8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4273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Tianjin: Características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94197" y="1002790"/>
            <a:ext cx="1067860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SzPct val="100000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Shape 153"/>
          <p:cNvSpPr txBox="1"/>
          <p:nvPr/>
        </p:nvSpPr>
        <p:spPr>
          <a:xfrm>
            <a:off x="250381" y="1065953"/>
            <a:ext cx="1163032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sistema de comercio de emisiones entró en vigor en diciembre de 2013.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Asignación gratuita 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(principalmente </a:t>
            </a:r>
            <a:r>
              <a:rPr lang="es-MX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grandfathering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) y benchmarking para nuevos participantes y expansión de capacidades productivas.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Una sola fase: de 2013 a 2018. Se espera que siga funcionando en paralelo al SCE nacional chino. </a:t>
            </a:r>
          </a:p>
          <a:p>
            <a:pPr algn="just">
              <a:buClr>
                <a:srgbClr val="000000"/>
              </a:buClr>
              <a:buSzPct val="100000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81" y="5809713"/>
            <a:ext cx="795051" cy="7783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66" y="5839460"/>
            <a:ext cx="615753" cy="72918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08284" y="5446210"/>
            <a:ext cx="1537636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Sectores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915866" y="5445471"/>
            <a:ext cx="1917869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Gases cubiertos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20" name="Shape 153"/>
          <p:cNvSpPr txBox="1"/>
          <p:nvPr/>
        </p:nvSpPr>
        <p:spPr>
          <a:xfrm>
            <a:off x="1949273" y="5839460"/>
            <a:ext cx="2032407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2.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972006" y="5453809"/>
            <a:ext cx="23975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Límite de emisiones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22" name="Shape 153"/>
          <p:cNvSpPr txBox="1"/>
          <p:nvPr/>
        </p:nvSpPr>
        <p:spPr>
          <a:xfrm>
            <a:off x="4022457" y="5897249"/>
            <a:ext cx="2086901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160-170 MtCO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 ≈ 55% (2017)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189818" y="5461179"/>
            <a:ext cx="2324455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Entidades reguladas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24" name="Shape 153"/>
          <p:cNvSpPr txBox="1"/>
          <p:nvPr/>
        </p:nvSpPr>
        <p:spPr>
          <a:xfrm>
            <a:off x="8262877" y="5837229"/>
            <a:ext cx="2230159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109 (2017)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538496" y="5461179"/>
            <a:ext cx="14840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Regulación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02076" y="2501108"/>
            <a:ext cx="1692840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Flexibilidad temporal</a:t>
            </a:r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620764" y="2501507"/>
            <a:ext cx="1245148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Uso de offsets</a:t>
            </a:r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497074" y="2641007"/>
            <a:ext cx="156567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Periodos de cumplimiento</a:t>
            </a:r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762729" y="2643686"/>
            <a:ext cx="148422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MRV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Shape 153"/>
          <p:cNvSpPr txBox="1"/>
          <p:nvPr/>
        </p:nvSpPr>
        <p:spPr>
          <a:xfrm>
            <a:off x="165867" y="3159566"/>
            <a:ext cx="1708599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Banking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permitido.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Borrowing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no permitido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35" name="Shape 153"/>
          <p:cNvSpPr txBox="1"/>
          <p:nvPr/>
        </p:nvSpPr>
        <p:spPr>
          <a:xfrm>
            <a:off x="1942570" y="3098319"/>
            <a:ext cx="2368842" cy="6775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Offsets domésticos (</a:t>
            </a: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CCERs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).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Uso limitado al 10% de las obligaciones anuales.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 excluyen offsets previos a 2013 y provenientes de hidroeléctricas. </a:t>
            </a:r>
          </a:p>
        </p:txBody>
      </p:sp>
      <p:sp>
        <p:nvSpPr>
          <p:cNvPr id="36" name="Shape 153"/>
          <p:cNvSpPr txBox="1"/>
          <p:nvPr/>
        </p:nvSpPr>
        <p:spPr>
          <a:xfrm>
            <a:off x="4493457" y="3101513"/>
            <a:ext cx="2504622" cy="696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 Comisión de Desarrollo y Reformas de Tianjin (DRC) puede comprar o vender permisos de emisión en caso de haber fluctuaciones de mercado. </a:t>
            </a:r>
          </a:p>
        </p:txBody>
      </p:sp>
      <p:sp>
        <p:nvSpPr>
          <p:cNvPr id="37" name="Shape 153"/>
          <p:cNvSpPr txBox="1"/>
          <p:nvPr/>
        </p:nvSpPr>
        <p:spPr>
          <a:xfrm>
            <a:off x="10482933" y="3278950"/>
            <a:ext cx="1733857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Anual</a:t>
            </a:r>
            <a:endParaRPr lang="es-MX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Shape 153"/>
          <p:cNvSpPr txBox="1"/>
          <p:nvPr/>
        </p:nvSpPr>
        <p:spPr>
          <a:xfrm>
            <a:off x="7173172" y="3002362"/>
            <a:ext cx="3191407" cy="638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Reporte anual obligatorio para emisiones de CO</a:t>
            </a:r>
            <a:r>
              <a:rPr lang="es-MX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Verificaciones  por terceras partes.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DRC ha emitido una guía que incluye lineamientos para las actividades de MRV para los sectores cubiertos.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Penalidades no económicas. </a:t>
            </a:r>
            <a:endParaRPr lang="es-MX" sz="1500" baseline="-250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65657" y="2381694"/>
            <a:ext cx="6889161" cy="2924260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7159031" y="2556587"/>
            <a:ext cx="4965280" cy="2652642"/>
          </a:xfrm>
          <a:prstGeom prst="rect">
            <a:avLst/>
          </a:prstGeom>
          <a:noFill/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100987" y="5358194"/>
            <a:ext cx="10563903" cy="133677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hape 153"/>
          <p:cNvSpPr txBox="1"/>
          <p:nvPr/>
        </p:nvSpPr>
        <p:spPr>
          <a:xfrm>
            <a:off x="6303043" y="5827897"/>
            <a:ext cx="1910205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Downstream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Umbral: 20 mil tCO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/</a:t>
            </a:r>
            <a:r>
              <a:rPr lang="en-GB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año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889092" y="2501106"/>
            <a:ext cx="1819262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Estabilización de mercado</a:t>
            </a:r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961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-20243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8554236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Tianjin: Logros y áreas de oportunidad 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95242" y="2049092"/>
            <a:ext cx="6071642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Las entidades cubiertas representan entre el 50-60% de las emisiones totales de la ciudad.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A pesar de no establecer penalidades económicas, el cumplimiento por parte de las entidades reguladas ha sido prácticamente absoluto.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Pocos cambios en el SCE desde su lanzamiento: mayor certeza para participantes.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Criterios unificados para MRV. 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1765" y="1021451"/>
            <a:ext cx="5671165" cy="751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Fortalezas y logros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39735" y="933061"/>
            <a:ext cx="5438357" cy="839755"/>
          </a:xfrm>
          <a:prstGeom prst="rect">
            <a:avLst/>
          </a:prstGeom>
          <a:solidFill>
            <a:srgbClr val="FFBEBE"/>
          </a:solidFill>
          <a:ln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Debilidades y áreas de oportunidad</a:t>
            </a:r>
            <a:endParaRPr lang="es-MX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s-MX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Shape 153"/>
          <p:cNvSpPr txBox="1"/>
          <p:nvPr/>
        </p:nvSpPr>
        <p:spPr>
          <a:xfrm>
            <a:off x="6350596" y="2049092"/>
            <a:ext cx="5616633" cy="1235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Implementación de efectos económicos.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Captación de recursos para el gobierno.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Establecimiento de mecanismos de divulgación de información para fomentar la transparencia.  </a:t>
            </a:r>
            <a:endParaRPr lang="es-MX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28783" y="5988380"/>
            <a:ext cx="2456740" cy="7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esultado de imagen de tianji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601" y="3560652"/>
            <a:ext cx="3989899" cy="22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tianjin industry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8819" y="4838055"/>
            <a:ext cx="2615733" cy="17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120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México: Características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94197" y="1002790"/>
            <a:ext cx="1067860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SzPct val="100000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Shape 153"/>
          <p:cNvSpPr txBox="1"/>
          <p:nvPr/>
        </p:nvSpPr>
        <p:spPr>
          <a:xfrm>
            <a:off x="250381" y="1065953"/>
            <a:ext cx="11630323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sistema de comercio de emisiones entró en vigor el 1ro de enero de 2020.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Asignación gratuita 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</a:t>
            </a:r>
            <a:r>
              <a:rPr lang="es-MX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grandfathering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). </a:t>
            </a: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Tres fases: 2020-2022 (fase piloto), 2022-2023 (periodo de transición) y 2023-20XX (fase operativa). </a:t>
            </a:r>
            <a:endParaRPr lang="es-MX" sz="16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Para la fase piloto se han definido las siguientes condiciones: </a:t>
            </a: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28600" indent="-228600" algn="just">
              <a:buClr>
                <a:srgbClr val="000000"/>
              </a:buClr>
              <a:buSzPct val="100000"/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81" y="5809713"/>
            <a:ext cx="795051" cy="7783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66" y="5839460"/>
            <a:ext cx="615753" cy="72918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08284" y="5446210"/>
            <a:ext cx="1537636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Sectores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915866" y="5445471"/>
            <a:ext cx="1917869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Gases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cubiertos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0" name="Shape 153"/>
          <p:cNvSpPr txBox="1"/>
          <p:nvPr/>
        </p:nvSpPr>
        <p:spPr>
          <a:xfrm>
            <a:off x="1949273" y="5839460"/>
            <a:ext cx="2032407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2.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972006" y="5453809"/>
            <a:ext cx="23975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Límite</a:t>
            </a:r>
            <a:r>
              <a:rPr lang="en-US" sz="1600" b="1" dirty="0" smtClean="0">
                <a:latin typeface="Century Gothic" panose="020B0502020202020204" pitchFamily="34" charset="0"/>
              </a:rPr>
              <a:t> de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emisiones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2" name="Shape 153"/>
          <p:cNvSpPr txBox="1"/>
          <p:nvPr/>
        </p:nvSpPr>
        <p:spPr>
          <a:xfrm>
            <a:off x="4022457" y="5897249"/>
            <a:ext cx="2086901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271.3 MtCO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 ≈ </a:t>
            </a:r>
            <a:r>
              <a:rPr lang="en-GB" sz="15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4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5% 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215730" y="5464599"/>
            <a:ext cx="2324455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Entidades</a:t>
            </a:r>
            <a:r>
              <a:rPr lang="en-US" sz="1600" b="1" dirty="0" smtClean="0"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reguladas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4" name="Shape 153"/>
          <p:cNvSpPr txBox="1"/>
          <p:nvPr/>
        </p:nvSpPr>
        <p:spPr>
          <a:xfrm>
            <a:off x="8262877" y="5837229"/>
            <a:ext cx="2230159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308 (2020)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538496" y="5461179"/>
            <a:ext cx="148402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F60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entury Gothic" panose="020B0502020202020204" pitchFamily="34" charset="0"/>
              </a:rPr>
              <a:t>Regulación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02076" y="2501108"/>
            <a:ext cx="1692840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Flexibilidad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temporal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620764" y="2501507"/>
            <a:ext cx="1245148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Uso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offsets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497074" y="2641007"/>
            <a:ext cx="156567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Periodos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cumplimiento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762729" y="2643686"/>
            <a:ext cx="148422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MRV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Shape 153"/>
          <p:cNvSpPr txBox="1"/>
          <p:nvPr/>
        </p:nvSpPr>
        <p:spPr>
          <a:xfrm>
            <a:off x="165867" y="3094855"/>
            <a:ext cx="1854535" cy="66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Banking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permitido durante fase piloto.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Únicamente aplicable a entidades que cumplan sus obligaciones.  </a:t>
            </a:r>
          </a:p>
        </p:txBody>
      </p:sp>
      <p:sp>
        <p:nvSpPr>
          <p:cNvPr id="35" name="Shape 153"/>
          <p:cNvSpPr txBox="1"/>
          <p:nvPr/>
        </p:nvSpPr>
        <p:spPr>
          <a:xfrm>
            <a:off x="2124615" y="3101513"/>
            <a:ext cx="2250488" cy="6775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Offsets domésticos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Uso limitado al 10% de las obligaciones anuales.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Estándares aceptados por definirse.  </a:t>
            </a:r>
          </a:p>
        </p:txBody>
      </p:sp>
      <p:sp>
        <p:nvSpPr>
          <p:cNvPr id="36" name="Shape 153"/>
          <p:cNvSpPr txBox="1"/>
          <p:nvPr/>
        </p:nvSpPr>
        <p:spPr>
          <a:xfrm>
            <a:off x="4493457" y="3101513"/>
            <a:ext cx="2504622" cy="696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equivalente a 5% del límite se destinará a una reserva para subastas, otro 5% se destinará a una reserva para ajustes y un 10% a una reserva para nuevos participantes. </a:t>
            </a:r>
          </a:p>
        </p:txBody>
      </p:sp>
      <p:sp>
        <p:nvSpPr>
          <p:cNvPr id="37" name="Shape 153"/>
          <p:cNvSpPr txBox="1"/>
          <p:nvPr/>
        </p:nvSpPr>
        <p:spPr>
          <a:xfrm>
            <a:off x="10482933" y="3278950"/>
            <a:ext cx="1733857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Anual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Shape 153"/>
          <p:cNvSpPr txBox="1"/>
          <p:nvPr/>
        </p:nvSpPr>
        <p:spPr>
          <a:xfrm>
            <a:off x="7173172" y="3002362"/>
            <a:ext cx="3191407" cy="638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Reporte de emisiones anual obligatorio.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Penalidades no económicas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</a:t>
            </a:r>
            <a:r>
              <a:rPr lang="es-MX" sz="15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descuento de dos derechos de emisión, 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por cada </a:t>
            </a:r>
            <a:r>
              <a:rPr lang="es-MX" sz="15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uno que el participante no haya entregado durante la Fase de </a:t>
            </a:r>
            <a:r>
              <a:rPr lang="es-MX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Prueba. 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65657" y="2381694"/>
            <a:ext cx="6889161" cy="2924260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7159031" y="2556587"/>
            <a:ext cx="4965280" cy="2652642"/>
          </a:xfrm>
          <a:prstGeom prst="rect">
            <a:avLst/>
          </a:prstGeom>
          <a:noFill/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100987" y="5358194"/>
            <a:ext cx="10563903" cy="133677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hape 153"/>
          <p:cNvSpPr txBox="1"/>
          <p:nvPr/>
        </p:nvSpPr>
        <p:spPr>
          <a:xfrm>
            <a:off x="6303043" y="5827897"/>
            <a:ext cx="1910205" cy="372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Umbral: 100 mil tCO</a:t>
            </a:r>
            <a:r>
              <a:rPr lang="en-GB" sz="1500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5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/</a:t>
            </a:r>
            <a:r>
              <a:rPr lang="en-GB" sz="15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año</a:t>
            </a:r>
            <a:endParaRPr lang="en-GB" sz="15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889092" y="2501106"/>
            <a:ext cx="1819262" cy="3385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Reservas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265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-20243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8554236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México: Logros y áreas de oportunidad 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31898" y="2049092"/>
            <a:ext cx="6071642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Primer SCE implementado en América Latina.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Implementación de fase piloto de aprendizaje.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Implementación de fase transicional de ajuste.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Exclusión de offsets de sectores regulados. </a:t>
            </a: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Exclusión de </a:t>
            </a:r>
            <a:r>
              <a:rPr lang="es-MX" dirty="0" err="1" smtClean="0">
                <a:latin typeface="Century Gothic" panose="020B0502020202020204" pitchFamily="34" charset="0"/>
              </a:rPr>
              <a:t>CELs</a:t>
            </a:r>
            <a:r>
              <a:rPr lang="es-MX" dirty="0" smtClean="0">
                <a:latin typeface="Century Gothic" panose="020B0502020202020204" pitchFamily="34" charset="0"/>
              </a:rPr>
              <a:t> para cumplimiento de obligaciones: evitar doble contabilidad. </a:t>
            </a:r>
          </a:p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1765" y="1021451"/>
            <a:ext cx="5671165" cy="751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Fortalezas y logros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39735" y="933061"/>
            <a:ext cx="5438357" cy="839755"/>
          </a:xfrm>
          <a:prstGeom prst="rect">
            <a:avLst/>
          </a:prstGeom>
          <a:solidFill>
            <a:srgbClr val="FFBEBE"/>
          </a:solidFill>
          <a:ln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Debilidades y áreas de oportunidad</a:t>
            </a:r>
            <a:endParaRPr lang="es-MX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s-MX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Shape 153"/>
          <p:cNvSpPr txBox="1"/>
          <p:nvPr/>
        </p:nvSpPr>
        <p:spPr>
          <a:xfrm>
            <a:off x="6350596" y="2049092"/>
            <a:ext cx="5616633" cy="1235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Generación de efectos económicos.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Captación de recursos para el gobierno.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Claridad sobre regulaciones específicas.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Claridad sobre naturaleza legal de los permisos de emisión.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Desarrollo de infraestructura de mercado.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Vinculación con otros actores relevantes para el mercado.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Cooperación interinstitucional.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dirty="0" smtClean="0">
                <a:latin typeface="Century Gothic" panose="020B0502020202020204" pitchFamily="34" charset="0"/>
              </a:rPr>
              <a:t>Etiquetado y </a:t>
            </a:r>
            <a:r>
              <a:rPr lang="es-MX" dirty="0" err="1" smtClean="0">
                <a:latin typeface="Century Gothic" panose="020B0502020202020204" pitchFamily="34" charset="0"/>
              </a:rPr>
              <a:t>redireccionamiento</a:t>
            </a:r>
            <a:r>
              <a:rPr lang="es-MX" dirty="0" smtClean="0">
                <a:latin typeface="Century Gothic" panose="020B0502020202020204" pitchFamily="34" charset="0"/>
              </a:rPr>
              <a:t> de recursos.  </a:t>
            </a:r>
          </a:p>
          <a:p>
            <a:pPr algn="ctr"/>
            <a:endParaRPr lang="es-MX" dirty="0" smtClean="0">
              <a:latin typeface="Century Gothic" panose="020B0502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15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28783" y="5988380"/>
            <a:ext cx="2456740" cy="7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Resultado de imagen de ciudad de méxic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08" y="4343126"/>
            <a:ext cx="3060605" cy="20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industria en mexic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796" y="4311872"/>
            <a:ext cx="3036125" cy="20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065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8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3211478" y="2520594"/>
            <a:ext cx="5079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chemeClr val="dk1"/>
              </a:buClr>
              <a:buSzPct val="100000"/>
            </a:pPr>
            <a:r>
              <a:rPr lang="es-MX" sz="44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alibri"/>
              </a:rPr>
              <a:t>Lecciones aprendidas</a:t>
            </a:r>
            <a:endParaRPr lang="es-MX" sz="4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alibri"/>
            </a:endParaRPr>
          </a:p>
        </p:txBody>
      </p: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19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Lecciones aprendidas: SCE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262300" y="960260"/>
            <a:ext cx="9094351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SzPct val="100000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lo largo de más de 30 años de existencia, la experiencia adquirida a través de distintos SCE sugiere que: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Los SCE han demostrado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cumplir con su propósito ambiental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 la manera más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costo-efectiva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en contraste con otros instrumentos tradicionales de comando y control.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 mercado robusto requiere de un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límite significativamente menor a los niveles BAU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Las regulaciones del mercado deben estar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establecidas de forma precisa y clara, antes del comienzo del primer periodo de cumplimiento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para evitar una volatilidad innecesaria en los precios.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 ha observado que para tener altos niveles de cumplimiento resulta necesario tener un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sistema de monitoreo preciso y fiable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aunado 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penalizaciones significativas por incumplimiento.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ausencia de mecanismos de </a:t>
            </a:r>
            <a:r>
              <a:rPr lang="es-MX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banking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puede derivar en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distorsiones en los precios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los permisos de emisión. 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831006" y="6071190"/>
            <a:ext cx="2283588" cy="70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Resultado de imagen de idea fo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386" r="20265"/>
          <a:stretch/>
        </p:blipFill>
        <p:spPr bwMode="auto">
          <a:xfrm>
            <a:off x="9667562" y="1260008"/>
            <a:ext cx="2330074" cy="39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8033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Lecciones aprendidas: SCE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447163" y="1119749"/>
            <a:ext cx="11667431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collares de precios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pueden fungir como un instrumento útil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para reducir los cambios no anticipados y la volatilidad de los precios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asignación de permisos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 un asunto con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grandes repercusiones políticas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dados los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impactos distributivos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que puede tener. La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asignación gratuita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 demostrado ser efectiva para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incrementar la aceptación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; sin embargo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resta la posibilidad de reducir los costos generales de implementación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mediante el </a:t>
            </a:r>
            <a:r>
              <a:rPr lang="es-MX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redireccionamiento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los recursos.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Cada vez existe una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mayor presión política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por dirigir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recursos a programas ambientales nuevos o existentes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para sanear deficiencias existentes.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pérdida de competitividad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 las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fugas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son temas que han generado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gran preocupación política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La asignación gratuita por sí misma no resuelve el problema y ha demostrado ser más efectivo implementar un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enfoque de asignación actualizable basado en los resultados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instrumentos de fijación de precio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 carbono son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necesarios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para afrontar la crisis climática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pero no bastan por sí solos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Los costos de abatimiento pueden reducirse a través de </a:t>
            </a: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políticas complementarias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para sortear las distorsiones de mercado . 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831006" y="6071190"/>
            <a:ext cx="2283588" cy="706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366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8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2180106" y="1465242"/>
            <a:ext cx="72776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chemeClr val="dk1"/>
              </a:buClr>
              <a:buSzPct val="100000"/>
            </a:pPr>
            <a:r>
              <a:rPr lang="es-MX" sz="44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alibri"/>
              </a:rPr>
              <a:t>Interoperabilidad entre un sistema de comercio de emisiones y un mercado de certificados verdes </a:t>
            </a:r>
            <a:endParaRPr lang="es-MX" sz="4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alibri"/>
            </a:endParaRPr>
          </a:p>
        </p:txBody>
      </p: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19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271189" y="2986633"/>
            <a:ext cx="4345172" cy="7336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SCE y certificados verdes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300055" y="1249894"/>
            <a:ext cx="6214378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SCE y los mercados de certificados verdes (</a:t>
            </a:r>
            <a:r>
              <a:rPr lang="es-MX" sz="19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RECs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) son instrumentos considerablemente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distintos entre sí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pero con un vínculo en común: la capacidad de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reducir emisiones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 mercado de certificados verdes puede fungir como un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complemento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un SCE: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sinergias (pero también interferencias).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establecimiento de una cuota de energías renovables puede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reducir las emisiones de CO</a:t>
            </a:r>
            <a:r>
              <a:rPr lang="es-MX" sz="1900" b="1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 tanto un precio al carbono </a:t>
            </a:r>
            <a:r>
              <a:rPr lang="es-MX" sz="19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puede producir una </a:t>
            </a:r>
            <a:r>
              <a:rPr lang="es-MX" sz="1900" b="1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ventaja económica para la generación de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energía renovable </a:t>
            </a:r>
            <a:r>
              <a:rPr lang="es-MX" sz="19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 el sector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eléctrico. </a:t>
            </a:r>
            <a:endParaRPr lang="es-MX" sz="1900" baseline="-250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sketch-of-cloud-cloud-sketch-clipar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70091" y="3977772"/>
            <a:ext cx="1674470" cy="1568885"/>
          </a:xfrm>
          <a:prstGeom prst="rect">
            <a:avLst/>
          </a:prstGeom>
        </p:spPr>
      </p:pic>
      <p:pic>
        <p:nvPicPr>
          <p:cNvPr id="12" name="Imagen 11" descr="downloa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767989" y="3977772"/>
            <a:ext cx="1778969" cy="1493729"/>
          </a:xfrm>
          <a:prstGeom prst="rect">
            <a:avLst/>
          </a:prstGeom>
        </p:spPr>
      </p:pic>
      <p:sp>
        <p:nvSpPr>
          <p:cNvPr id="15" name="Igual que 14"/>
          <p:cNvSpPr/>
          <p:nvPr/>
        </p:nvSpPr>
        <p:spPr>
          <a:xfrm>
            <a:off x="9093945" y="4256477"/>
            <a:ext cx="441542" cy="5761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295555" y="4511293"/>
            <a:ext cx="186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Una tonelada emitida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718158" y="4434971"/>
            <a:ext cx="1860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Un permiso de emisión</a:t>
            </a:r>
          </a:p>
        </p:txBody>
      </p:sp>
      <p:pic>
        <p:nvPicPr>
          <p:cNvPr id="18" name="Imagen 17" descr="downloa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799305" y="1249894"/>
            <a:ext cx="1778969" cy="149372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9756245" y="1729910"/>
            <a:ext cx="186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Certificado verde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6150" name="Picture 6" descr="Resultado de imagen de signo igual verd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3723" y="1865659"/>
            <a:ext cx="313275" cy="3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de renewable energy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815" y="1094014"/>
            <a:ext cx="1372024" cy="13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7127358" y="2508944"/>
            <a:ext cx="186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1 </a:t>
            </a:r>
            <a:r>
              <a:rPr lang="es-MX" sz="1400" dirty="0" err="1" smtClean="0">
                <a:latin typeface="Century Gothic" panose="020B0502020202020204" pitchFamily="34" charset="0"/>
              </a:rPr>
              <a:t>MWh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978470" y="3148760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Reducción de emisiones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44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65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86487B-2169-4FE3-8FAD-B0755451BFE0}"/>
              </a:ext>
            </a:extLst>
          </p:cNvPr>
          <p:cNvSpPr txBox="1">
            <a:spLocks/>
          </p:cNvSpPr>
          <p:nvPr/>
        </p:nvSpPr>
        <p:spPr>
          <a:xfrm>
            <a:off x="95242" y="82394"/>
            <a:ext cx="7318550" cy="66278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SCE y certificados verdes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entury Gothic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7A034BC-7824-4142-8CCE-61E0B6A68746}"/>
              </a:ext>
            </a:extLst>
          </p:cNvPr>
          <p:cNvCxnSpPr/>
          <p:nvPr/>
        </p:nvCxnSpPr>
        <p:spPr>
          <a:xfrm>
            <a:off x="-6221" y="724629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Shape 153"/>
          <p:cNvSpPr txBox="1"/>
          <p:nvPr/>
        </p:nvSpPr>
        <p:spPr>
          <a:xfrm>
            <a:off x="363849" y="1005345"/>
            <a:ext cx="11395759" cy="4525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Para evitar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riesgos de doble conteo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interferencias en la efectividad de las políticas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por la operación simultánea de ambos mercados, resulta preciso que estos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permanezcan independientes, con reglas e instrumentos de cumplimiento separados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No obstante, es importante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considerar los efectos que un mercado de certificados verdes podría tener sobre el diseño de un SCE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(por ejemplo, reconocer las reducciones de emisiones asociadas a los </a:t>
            </a:r>
            <a:r>
              <a:rPr lang="es-MX" sz="19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RECs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para establecer el límite de emisiones y para la asignación de derechos de emisión).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 acuerdo a la experiencia de RGGI y California, algunos elementos fundamentales para la operación simultánea exitosa de ambos mercados son: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permisos de emisión y los certificados verdes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no son fungibles entre sí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offsets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producidos dentro del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sector eléctrico no son considerados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para el cumplimiento de obligaciones en un SCE. </a:t>
            </a: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Parte de los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ingresos de las subastas 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 destinan a apoyar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proyectos de energías renovables. 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Los </a:t>
            </a:r>
            <a:r>
              <a:rPr lang="es-MX" sz="19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RECs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comprenden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todos los beneficios ambientales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incluyendo las </a:t>
            </a:r>
          </a:p>
          <a:p>
            <a:pPr algn="just">
              <a:buClr>
                <a:srgbClr val="000000"/>
              </a:buClr>
              <a:buSzPct val="100000"/>
            </a:pP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</a:t>
            </a:r>
            <a:r>
              <a:rPr lang="es-MX" sz="19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reducciones de CO</a:t>
            </a:r>
            <a:r>
              <a:rPr lang="es-MX" sz="1900" b="1" baseline="-250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r>
              <a:rPr lang="es-MX" sz="19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endParaRPr lang="es-MX" sz="19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190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5"/>
          <p:cNvSpPr txBox="1">
            <a:spLocks/>
          </p:cNvSpPr>
          <p:nvPr/>
        </p:nvSpPr>
        <p:spPr>
          <a:xfrm>
            <a:off x="132536" y="-3994"/>
            <a:ext cx="5360567" cy="644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cs typeface="Calibri" pitchFamily="34" charset="0"/>
              </a:rPr>
              <a:t>Precio al Carbono</a:t>
            </a:r>
            <a:endParaRPr lang="en-GB" sz="2800" b="1" dirty="0">
              <a:solidFill>
                <a:srgbClr val="292929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231422" y="867611"/>
            <a:ext cx="11413181" cy="1057606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Century Gothic" panose="020B0502020202020204" pitchFamily="34" charset="0"/>
              </a:rPr>
              <a:t>A </a:t>
            </a:r>
            <a:r>
              <a:rPr lang="es-MX" sz="2000" dirty="0" smtClean="0">
                <a:latin typeface="Century Gothic" panose="020B0502020202020204" pitchFamily="34" charset="0"/>
              </a:rPr>
              <a:t>2019, </a:t>
            </a:r>
            <a:r>
              <a:rPr lang="es-MX" sz="2000" dirty="0">
                <a:latin typeface="Century Gothic" panose="020B0502020202020204" pitchFamily="34" charset="0"/>
              </a:rPr>
              <a:t>las </a:t>
            </a:r>
            <a:r>
              <a:rPr lang="es-MX" sz="2000" dirty="0" smtClean="0">
                <a:latin typeface="Century Gothic" panose="020B0502020202020204" pitchFamily="34" charset="0"/>
              </a:rPr>
              <a:t>57 </a:t>
            </a:r>
            <a:r>
              <a:rPr lang="es-MX" sz="2000" dirty="0">
                <a:latin typeface="Century Gothic" panose="020B0502020202020204" pitchFamily="34" charset="0"/>
              </a:rPr>
              <a:t>iniciativas (implementadas o por implementar) que buscan fijar un precio al carbono cubren 11 GtCO</a:t>
            </a:r>
            <a:r>
              <a:rPr lang="es-MX" sz="2000" baseline="-25000" dirty="0">
                <a:latin typeface="Century Gothic" panose="020B0502020202020204" pitchFamily="34" charset="0"/>
              </a:rPr>
              <a:t>2</a:t>
            </a:r>
            <a:r>
              <a:rPr lang="es-MX" sz="2000" dirty="0">
                <a:latin typeface="Century Gothic" panose="020B0502020202020204" pitchFamily="34" charset="0"/>
              </a:rPr>
              <a:t>e y representan </a:t>
            </a:r>
            <a:r>
              <a:rPr lang="es-MX" sz="2000" dirty="0" smtClean="0">
                <a:latin typeface="Century Gothic" panose="020B0502020202020204" pitchFamily="34" charset="0"/>
              </a:rPr>
              <a:t>20.1% </a:t>
            </a:r>
            <a:r>
              <a:rPr lang="es-MX" sz="2000" dirty="0">
                <a:latin typeface="Century Gothic" panose="020B0502020202020204" pitchFamily="34" charset="0"/>
              </a:rPr>
              <a:t>de las emisiones de GEI globales.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n-US" sz="2000" dirty="0"/>
          </a:p>
          <a:p>
            <a:pPr algn="just"/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C04C76D-9B75-451E-8B8C-EA81B275007C}"/>
              </a:ext>
            </a:extLst>
          </p:cNvPr>
          <p:cNvCxnSpPr/>
          <p:nvPr/>
        </p:nvCxnSpPr>
        <p:spPr>
          <a:xfrm>
            <a:off x="3102" y="631326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" name="Subtitle 6"/>
          <p:cNvSpPr txBox="1">
            <a:spLocks/>
          </p:cNvSpPr>
          <p:nvPr/>
        </p:nvSpPr>
        <p:spPr>
          <a:xfrm>
            <a:off x="231422" y="1737828"/>
            <a:ext cx="1141318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latin typeface="Century Gothic" panose="020B0502020202020204" pitchFamily="34" charset="0"/>
              </a:rPr>
              <a:t>A nivel mundial, los </a:t>
            </a:r>
            <a:r>
              <a:rPr lang="es-MX" sz="2000" b="1" dirty="0" smtClean="0">
                <a:latin typeface="Century Gothic" panose="020B0502020202020204" pitchFamily="34" charset="0"/>
              </a:rPr>
              <a:t>ingresos para los gobiernos </a:t>
            </a:r>
            <a:r>
              <a:rPr lang="es-MX" sz="2000" dirty="0" smtClean="0">
                <a:latin typeface="Century Gothic" panose="020B0502020202020204" pitchFamily="34" charset="0"/>
              </a:rPr>
              <a:t>provenientes de la fijación de precio al carbono fueron de aproximadamente </a:t>
            </a:r>
            <a:r>
              <a:rPr lang="es-MX" sz="2000" b="1" dirty="0" smtClean="0">
                <a:latin typeface="Century Gothic" panose="020B0502020202020204" pitchFamily="34" charset="0"/>
              </a:rPr>
              <a:t>US$52 billones </a:t>
            </a:r>
            <a:r>
              <a:rPr lang="es-MX" sz="2000" dirty="0" smtClean="0">
                <a:latin typeface="Century Gothic" panose="020B0502020202020204" pitchFamily="34" charset="0"/>
              </a:rPr>
              <a:t>en 2017.</a:t>
            </a:r>
          </a:p>
          <a:p>
            <a:pPr algn="just"/>
            <a:endParaRPr lang="en-US" sz="20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2000" dirty="0" smtClean="0">
                <a:latin typeface="Century Gothic" panose="020B0502020202020204" pitchFamily="34" charset="0"/>
              </a:rPr>
              <a:t>El </a:t>
            </a:r>
            <a:r>
              <a:rPr lang="es-MX" sz="2000" b="1" dirty="0" smtClean="0">
                <a:latin typeface="Century Gothic" panose="020B0502020202020204" pitchFamily="34" charset="0"/>
              </a:rPr>
              <a:t>valor total de las iniciativas </a:t>
            </a:r>
            <a:r>
              <a:rPr lang="es-MX" sz="2000" dirty="0" smtClean="0">
                <a:latin typeface="Century Gothic" panose="020B0502020202020204" pitchFamily="34" charset="0"/>
              </a:rPr>
              <a:t>de fijación de precio al carbono para 2018 (sistemas de comercio de emisiones e impuestos al carbono) es de </a:t>
            </a:r>
            <a:r>
              <a:rPr lang="es-MX" sz="2000" b="1" dirty="0" smtClean="0">
                <a:latin typeface="Century Gothic" panose="020B0502020202020204" pitchFamily="34" charset="0"/>
              </a:rPr>
              <a:t>US$79 billones</a:t>
            </a:r>
            <a:r>
              <a:rPr lang="es-MX" sz="2000" dirty="0" smtClean="0">
                <a:latin typeface="Century Gothic" panose="020B0502020202020204" pitchFamily="34" charset="0"/>
              </a:rPr>
              <a:t>. Este valor se incrementó 52% en comparación con 2017.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algn="just"/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ubtitle 6"/>
          <p:cNvSpPr txBox="1">
            <a:spLocks/>
          </p:cNvSpPr>
          <p:nvPr/>
        </p:nvSpPr>
        <p:spPr>
          <a:xfrm>
            <a:off x="7544792" y="3898128"/>
            <a:ext cx="3220286" cy="166551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Los precios al carbono alrededor del mundo se encuentran entre menos de US$&lt;1/tCO</a:t>
            </a:r>
            <a:r>
              <a:rPr lang="es-MX" sz="20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s-MX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 y $126/tCO</a:t>
            </a:r>
            <a:r>
              <a:rPr lang="es-MX" sz="20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s-MX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s-MX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5" y="3898128"/>
            <a:ext cx="5657850" cy="2695575"/>
          </a:xfrm>
          <a:prstGeom prst="rect">
            <a:avLst/>
          </a:prstGeom>
        </p:spPr>
      </p:pic>
      <p:pic>
        <p:nvPicPr>
          <p:cNvPr id="18" name="Shape 4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353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4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Shape 474"/>
          <p:cNvSpPr txBox="1"/>
          <p:nvPr/>
        </p:nvSpPr>
        <p:spPr>
          <a:xfrm>
            <a:off x="142662" y="6316134"/>
            <a:ext cx="3932479" cy="471877"/>
          </a:xfrm>
          <a:prstGeom prst="rect">
            <a:avLst/>
          </a:prstGeom>
          <a:noFill/>
          <a:ln>
            <a:noFill/>
          </a:ln>
        </p:spPr>
        <p:txBody>
          <a:bodyPr lIns="121897" tIns="60932" rIns="121897" bIns="6093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MX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es-MX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febrero de 2020</a:t>
            </a:r>
            <a:endParaRPr lang="es-MX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ítu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95C3A2E-969D-411C-A994-7B98D48A8AE1}"/>
              </a:ext>
            </a:extLst>
          </p:cNvPr>
          <p:cNvSpPr txBox="1">
            <a:spLocks/>
          </p:cNvSpPr>
          <p:nvPr/>
        </p:nvSpPr>
        <p:spPr>
          <a:xfrm>
            <a:off x="4189441" y="3234355"/>
            <a:ext cx="3581400" cy="1090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Paulina Santos Vallejo</a:t>
            </a:r>
            <a:endParaRPr lang="es-MX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es-MX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+52 55 5128 2048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val="tx"/>
                    </a:ext>
                  </a:extLst>
                </a:hlinkClick>
              </a:rPr>
              <a:t>psantos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val="tx"/>
                    </a:ext>
                  </a:extLst>
                </a:hlinkClick>
              </a:rPr>
              <a:t>@mexico2.com.mx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s-MX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AE287A0-94DF-48A6-90C5-FE52E8CF1876}"/>
              </a:ext>
            </a:extLst>
          </p:cNvPr>
          <p:cNvSpPr txBox="1">
            <a:spLocks/>
          </p:cNvSpPr>
          <p:nvPr/>
        </p:nvSpPr>
        <p:spPr>
          <a:xfrm>
            <a:off x="3960841" y="1742681"/>
            <a:ext cx="3810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Eduardo Piquero</a:t>
            </a:r>
          </a:p>
          <a:p>
            <a:pPr marL="0" indent="0" algn="ctr">
              <a:lnSpc>
                <a:spcPct val="50000"/>
              </a:lnSpc>
              <a:buNone/>
            </a:pPr>
            <a:endParaRPr lang="es-MX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+52 55 5128 2068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val="tx"/>
                    </a:ext>
                  </a:extLst>
                </a:hlinkClick>
              </a:rPr>
              <a:t>eduardop@mexico2.com.mx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Subtítu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080C5E4-2654-4334-AEA5-E6CDDC70DADD}"/>
              </a:ext>
            </a:extLst>
          </p:cNvPr>
          <p:cNvSpPr txBox="1">
            <a:spLocks/>
          </p:cNvSpPr>
          <p:nvPr/>
        </p:nvSpPr>
        <p:spPr>
          <a:xfrm>
            <a:off x="4218758" y="652547"/>
            <a:ext cx="3294165" cy="1090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Nelly Cuello</a:t>
            </a:r>
          </a:p>
          <a:p>
            <a:pPr marL="0" indent="0" algn="ctr">
              <a:lnSpc>
                <a:spcPct val="50000"/>
              </a:lnSpc>
              <a:buNone/>
            </a:pPr>
            <a:endParaRPr lang="es-MX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val="tx"/>
                    </a:ext>
                  </a:extLst>
                </a:hlinkClick>
              </a:rPr>
              <a:t>nellcuello@gmail.com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es-MX" sz="1400" u="sng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95C3A2E-969D-411C-A994-7B98D48A8AE1}"/>
              </a:ext>
            </a:extLst>
          </p:cNvPr>
          <p:cNvSpPr txBox="1">
            <a:spLocks/>
          </p:cNvSpPr>
          <p:nvPr/>
        </p:nvSpPr>
        <p:spPr>
          <a:xfrm>
            <a:off x="4189441" y="4535071"/>
            <a:ext cx="3581400" cy="1090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David Colín</a:t>
            </a:r>
            <a:endParaRPr lang="es-MX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es-MX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+52 55 5128 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2067</a:t>
            </a:r>
            <a:endParaRPr lang="es-MX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val="tx"/>
                    </a:ext>
                  </a:extLst>
                </a:hlinkClick>
              </a:rPr>
              <a:t>dcolin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val="tx"/>
                    </a:ext>
                  </a:extLst>
                </a:hlinkClick>
              </a:rPr>
              <a:t>@mexico2.com.mx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s-MX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3253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5"/>
          <p:cNvSpPr txBox="1">
            <a:spLocks/>
          </p:cNvSpPr>
          <p:nvPr/>
        </p:nvSpPr>
        <p:spPr>
          <a:xfrm>
            <a:off x="132536" y="-3994"/>
            <a:ext cx="5360567" cy="644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cs typeface="Calibri" pitchFamily="34" charset="0"/>
              </a:rPr>
              <a:t>Precio al Carbono</a:t>
            </a:r>
            <a:endParaRPr lang="en-GB" sz="2800" b="1" dirty="0">
              <a:solidFill>
                <a:srgbClr val="292929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231422" y="867611"/>
            <a:ext cx="11413181" cy="1057606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>
                <a:latin typeface="Century Gothic" panose="020B0502020202020204" pitchFamily="34" charset="0"/>
              </a:rPr>
              <a:t>Algunas de las condiciones para que las iniciativas de fijación de precio al carbono funcionen adecuadamente son: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n-US" sz="2000" dirty="0"/>
          </a:p>
          <a:p>
            <a:pPr algn="just"/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C04C76D-9B75-451E-8B8C-EA81B275007C}"/>
              </a:ext>
            </a:extLst>
          </p:cNvPr>
          <p:cNvCxnSpPr/>
          <p:nvPr/>
        </p:nvCxnSpPr>
        <p:spPr>
          <a:xfrm>
            <a:off x="3102" y="631326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" name="Subtitle 6"/>
          <p:cNvSpPr txBox="1">
            <a:spLocks/>
          </p:cNvSpPr>
          <p:nvPr/>
        </p:nvSpPr>
        <p:spPr>
          <a:xfrm>
            <a:off x="231422" y="1737828"/>
            <a:ext cx="1141318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Century Gothic" panose="020B0502020202020204" pitchFamily="34" charset="0"/>
              </a:rPr>
              <a:t>Deberán </a:t>
            </a:r>
            <a:r>
              <a:rPr lang="es-MX" sz="1800" b="1" dirty="0" smtClean="0">
                <a:latin typeface="Century Gothic" panose="020B0502020202020204" pitchFamily="34" charset="0"/>
              </a:rPr>
              <a:t>existir alternativas de abatimiento disponibles</a:t>
            </a:r>
            <a:r>
              <a:rPr lang="es-MX" sz="1800" dirty="0" smtClean="0">
                <a:latin typeface="Century Gothic" panose="020B0502020202020204" pitchFamily="34" charset="0"/>
              </a:rPr>
              <a:t> para los actores y éstos deben tener tanto </a:t>
            </a:r>
            <a:r>
              <a:rPr lang="es-MX" sz="1800" b="1" dirty="0" smtClean="0">
                <a:latin typeface="Century Gothic" panose="020B0502020202020204" pitchFamily="34" charset="0"/>
              </a:rPr>
              <a:t>el conocimiento de su existencia  y respectivos costos</a:t>
            </a:r>
            <a:r>
              <a:rPr lang="es-MX" sz="1800" dirty="0" smtClean="0">
                <a:latin typeface="Century Gothic" panose="020B0502020202020204" pitchFamily="34" charset="0"/>
              </a:rPr>
              <a:t>, como la </a:t>
            </a:r>
            <a:r>
              <a:rPr lang="es-MX" sz="1800" b="1" dirty="0" smtClean="0">
                <a:latin typeface="Century Gothic" panose="020B0502020202020204" pitchFamily="34" charset="0"/>
              </a:rPr>
              <a:t>capacidad para pagar la inversión inicial</a:t>
            </a:r>
            <a:r>
              <a:rPr lang="es-MX" sz="1800" dirty="0" smtClean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Los </a:t>
            </a:r>
            <a:r>
              <a:rPr lang="es-MX" sz="1800" b="1" dirty="0" smtClean="0">
                <a:latin typeface="Century Gothic" panose="020B0502020202020204" pitchFamily="34" charset="0"/>
                <a:cs typeface="Calibri" pitchFamily="34" charset="0"/>
              </a:rPr>
              <a:t>actores responden a los cambios de precio </a:t>
            </a: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en aras de maximizar sus beneficios/utilidades.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Century Gothic" panose="020B0502020202020204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Los </a:t>
            </a:r>
            <a:r>
              <a:rPr lang="es-MX" sz="1800" b="1" dirty="0" smtClean="0">
                <a:latin typeface="Century Gothic" panose="020B0502020202020204" pitchFamily="34" charset="0"/>
                <a:cs typeface="Calibri" pitchFamily="34" charset="0"/>
              </a:rPr>
              <a:t>costos de transacción </a:t>
            </a: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pueden ser </a:t>
            </a:r>
            <a:r>
              <a:rPr lang="es-MX" sz="1800" b="1" dirty="0" smtClean="0">
                <a:latin typeface="Century Gothic" panose="020B0502020202020204" pitchFamily="34" charset="0"/>
                <a:cs typeface="Calibri" pitchFamily="34" charset="0"/>
              </a:rPr>
              <a:t>superados</a:t>
            </a: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Century Gothic" panose="020B0502020202020204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Los mercados funcionan adecuadamente: </a:t>
            </a:r>
            <a:r>
              <a:rPr lang="es-MX" sz="1800" b="1" dirty="0" smtClean="0">
                <a:latin typeface="Century Gothic" panose="020B0502020202020204" pitchFamily="34" charset="0"/>
                <a:cs typeface="Calibri" pitchFamily="34" charset="0"/>
              </a:rPr>
              <a:t>la señal de precio se transmite de forma efectiva a través de la cadena de valor.</a:t>
            </a: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Century Gothic" panose="020B0502020202020204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Sistema </a:t>
            </a:r>
            <a:r>
              <a:rPr lang="es-MX" sz="1800" b="1" dirty="0" smtClean="0">
                <a:latin typeface="Century Gothic" panose="020B0502020202020204" pitchFamily="34" charset="0"/>
                <a:cs typeface="Calibri" pitchFamily="34" charset="0"/>
              </a:rPr>
              <a:t>MRV</a:t>
            </a: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 sólido y efectivo que dé </a:t>
            </a:r>
            <a:r>
              <a:rPr lang="es-MX" sz="1800" b="1" dirty="0" smtClean="0">
                <a:latin typeface="Century Gothic" panose="020B0502020202020204" pitchFamily="34" charset="0"/>
                <a:cs typeface="Calibri" pitchFamily="34" charset="0"/>
              </a:rPr>
              <a:t>certeza</a:t>
            </a: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 sobre el funcionamiento del mercado y su </a:t>
            </a:r>
            <a:r>
              <a:rPr lang="es-MX" sz="1800" b="1" dirty="0" smtClean="0">
                <a:latin typeface="Century Gothic" panose="020B0502020202020204" pitchFamily="34" charset="0"/>
                <a:cs typeface="Calibri" pitchFamily="34" charset="0"/>
              </a:rPr>
              <a:t>legalidad</a:t>
            </a:r>
            <a:r>
              <a:rPr lang="es-MX" sz="1800" dirty="0" smtClean="0">
                <a:latin typeface="Century Gothic" panose="020B0502020202020204" pitchFamily="34" charset="0"/>
                <a:cs typeface="Calibri" pitchFamily="34" charset="0"/>
              </a:rPr>
              <a:t>. 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579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5"/>
          <p:cNvSpPr txBox="1">
            <a:spLocks/>
          </p:cNvSpPr>
          <p:nvPr/>
        </p:nvSpPr>
        <p:spPr>
          <a:xfrm>
            <a:off x="132536" y="-3994"/>
            <a:ext cx="7266640" cy="644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cs typeface="Calibri" pitchFamily="34" charset="0"/>
              </a:rPr>
              <a:t>Precio al </a:t>
            </a: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cs typeface="Calibri" pitchFamily="34" charset="0"/>
              </a:rPr>
              <a:t>Carbono: Consideraciones</a:t>
            </a:r>
            <a:endParaRPr lang="en-GB" sz="2800" b="1" dirty="0">
              <a:solidFill>
                <a:srgbClr val="292929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430554" y="1275336"/>
            <a:ext cx="8116287" cy="2248813"/>
          </a:xfrm>
        </p:spPr>
        <p:txBody>
          <a:bodyPr>
            <a:noAutofit/>
          </a:bodyPr>
          <a:lstStyle/>
          <a:p>
            <a:pPr algn="just"/>
            <a:r>
              <a:rPr lang="es-MX" sz="1800" dirty="0" smtClean="0">
                <a:latin typeface="Century Gothic" panose="020B0502020202020204" pitchFamily="34" charset="0"/>
              </a:rPr>
              <a:t>Entre los inconvenientes asociados a las iniciativas de fijación de precio al carbono destacan los </a:t>
            </a:r>
            <a:r>
              <a:rPr lang="es-MX" sz="1800" b="1" dirty="0" smtClean="0">
                <a:latin typeface="Century Gothic" panose="020B0502020202020204" pitchFamily="34" charset="0"/>
              </a:rPr>
              <a:t>impactos distributivos </a:t>
            </a:r>
            <a:r>
              <a:rPr lang="es-MX" sz="1800" dirty="0" smtClean="0">
                <a:latin typeface="Century Gothic" panose="020B0502020202020204" pitchFamily="34" charset="0"/>
              </a:rPr>
              <a:t>y la </a:t>
            </a:r>
            <a:r>
              <a:rPr lang="es-MX" sz="1800" b="1" dirty="0" smtClean="0">
                <a:latin typeface="Century Gothic" panose="020B0502020202020204" pitchFamily="34" charset="0"/>
              </a:rPr>
              <a:t>falta de aceptación </a:t>
            </a:r>
            <a:r>
              <a:rPr lang="es-MX" sz="1800" dirty="0" smtClean="0">
                <a:latin typeface="Century Gothic" panose="020B0502020202020204" pitchFamily="34" charset="0"/>
              </a:rPr>
              <a:t>por parte de grupos específicos. </a:t>
            </a:r>
            <a:endParaRPr lang="es-MX" sz="1800" dirty="0">
              <a:latin typeface="Century Gothic" panose="020B0502020202020204" pitchFamily="34" charset="0"/>
            </a:endParaRPr>
          </a:p>
          <a:p>
            <a:pPr algn="just"/>
            <a:endParaRPr lang="es-MX" sz="18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800" dirty="0" smtClean="0">
                <a:latin typeface="Century Gothic" panose="020B0502020202020204" pitchFamily="34" charset="0"/>
              </a:rPr>
              <a:t>Las barreras anteriores pueden ser abordadas y sorteadas mediante una </a:t>
            </a:r>
            <a:r>
              <a:rPr lang="es-MX" sz="1800" b="1" dirty="0" smtClean="0">
                <a:latin typeface="Century Gothic" panose="020B0502020202020204" pitchFamily="34" charset="0"/>
              </a:rPr>
              <a:t>redistribución de los ingresos </a:t>
            </a:r>
            <a:r>
              <a:rPr lang="es-MX" sz="1800" dirty="0" smtClean="0">
                <a:latin typeface="Century Gothic" panose="020B0502020202020204" pitchFamily="34" charset="0"/>
              </a:rPr>
              <a:t>(por ejemplo, para apoyar a los sectores marginales impactados por la fijación del precio al carbono).</a:t>
            </a:r>
          </a:p>
          <a:p>
            <a:pPr algn="just"/>
            <a:endParaRPr lang="es-MX" sz="1800" dirty="0">
              <a:latin typeface="Century Gothic" panose="020B0502020202020204" pitchFamily="34" charset="0"/>
            </a:endParaRPr>
          </a:p>
          <a:p>
            <a:pPr algn="just"/>
            <a:r>
              <a:rPr lang="es-MX" sz="1800" dirty="0" smtClean="0">
                <a:latin typeface="Century Gothic" panose="020B0502020202020204" pitchFamily="34" charset="0"/>
              </a:rPr>
              <a:t>El precio al carbono </a:t>
            </a:r>
            <a:r>
              <a:rPr lang="es-MX" sz="1800" b="1" dirty="0" smtClean="0">
                <a:latin typeface="Century Gothic" panose="020B0502020202020204" pitchFamily="34" charset="0"/>
              </a:rPr>
              <a:t>no debe ser entendido como una solución absoluta </a:t>
            </a:r>
            <a:r>
              <a:rPr lang="es-MX" sz="1800" dirty="0" smtClean="0">
                <a:latin typeface="Century Gothic" panose="020B0502020202020204" pitchFamily="34" charset="0"/>
              </a:rPr>
              <a:t>pues en la transición paulatina hacia economías </a:t>
            </a:r>
            <a:r>
              <a:rPr lang="es-MX" sz="1800" dirty="0" err="1" smtClean="0">
                <a:latin typeface="Century Gothic" panose="020B0502020202020204" pitchFamily="34" charset="0"/>
              </a:rPr>
              <a:t>descarbonizadas</a:t>
            </a:r>
            <a:r>
              <a:rPr lang="es-MX" sz="1800" dirty="0" smtClean="0">
                <a:latin typeface="Century Gothic" panose="020B0502020202020204" pitchFamily="34" charset="0"/>
              </a:rPr>
              <a:t>, hay </a:t>
            </a:r>
            <a:r>
              <a:rPr lang="es-MX" sz="1800" b="1" dirty="0" smtClean="0">
                <a:latin typeface="Century Gothic" panose="020B0502020202020204" pitchFamily="34" charset="0"/>
              </a:rPr>
              <a:t>muchas otras barreras y desafíos emergentes</a:t>
            </a:r>
            <a:r>
              <a:rPr lang="es-MX" sz="1800" dirty="0" smtClean="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es-MX" sz="18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800" dirty="0" smtClean="0">
                <a:latin typeface="Century Gothic" panose="020B0502020202020204" pitchFamily="34" charset="0"/>
              </a:rPr>
              <a:t>Por consiguiente, es importante concebir a la fijación del precio al carbono como uno de los instrumentos que conformarán un </a:t>
            </a:r>
            <a:r>
              <a:rPr lang="es-MX" sz="1800" b="1" dirty="0" smtClean="0">
                <a:latin typeface="Century Gothic" panose="020B0502020202020204" pitchFamily="34" charset="0"/>
              </a:rPr>
              <a:t>mix de políticas complementarias para lograr la </a:t>
            </a:r>
            <a:r>
              <a:rPr lang="es-MX" sz="1800" b="1" dirty="0" err="1" smtClean="0">
                <a:latin typeface="Century Gothic" panose="020B0502020202020204" pitchFamily="34" charset="0"/>
              </a:rPr>
              <a:t>descarbonización</a:t>
            </a:r>
            <a:r>
              <a:rPr lang="es-MX" sz="1800" dirty="0" smtClean="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n-US" sz="2000" dirty="0"/>
          </a:p>
          <a:p>
            <a:pPr algn="just"/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C04C76D-9B75-451E-8B8C-EA81B275007C}"/>
              </a:ext>
            </a:extLst>
          </p:cNvPr>
          <p:cNvCxnSpPr/>
          <p:nvPr/>
        </p:nvCxnSpPr>
        <p:spPr>
          <a:xfrm>
            <a:off x="3102" y="631326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" name="Subtitle 6"/>
          <p:cNvSpPr txBox="1">
            <a:spLocks/>
          </p:cNvSpPr>
          <p:nvPr/>
        </p:nvSpPr>
        <p:spPr>
          <a:xfrm>
            <a:off x="231422" y="1737828"/>
            <a:ext cx="1141318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Resultado de imagen para toolbo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758" b="12856"/>
          <a:stretch/>
        </p:blipFill>
        <p:spPr bwMode="auto">
          <a:xfrm>
            <a:off x="9204238" y="1488518"/>
            <a:ext cx="2300406" cy="16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013" y="3524149"/>
            <a:ext cx="2915816" cy="1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49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8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2457189" y="2659560"/>
            <a:ext cx="7277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chemeClr val="dk1"/>
              </a:buClr>
              <a:buSzPct val="100000"/>
            </a:pPr>
            <a:r>
              <a:rPr lang="es-AR" sz="4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alibri"/>
              </a:rPr>
              <a:t>Impuesto al carbono</a:t>
            </a:r>
            <a:endParaRPr lang="es-MX" sz="4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alibri" pitchFamily="34" charset="0"/>
              <a:sym typeface="Calibri"/>
            </a:endParaRPr>
          </a:p>
        </p:txBody>
      </p: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899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9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Shape 655"/>
          <p:cNvSpPr txBox="1">
            <a:spLocks/>
          </p:cNvSpPr>
          <p:nvPr/>
        </p:nvSpPr>
        <p:spPr>
          <a:xfrm>
            <a:off x="69443" y="20717"/>
            <a:ext cx="7318550" cy="838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¿Qué son los </a:t>
            </a: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impuestos </a:t>
            </a: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 </a:t>
            </a: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carbono</a:t>
            </a: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sp>
        <p:nvSpPr>
          <p:cNvPr id="11" name="2 Rectángulo"/>
          <p:cNvSpPr/>
          <p:nvPr/>
        </p:nvSpPr>
        <p:spPr>
          <a:xfrm>
            <a:off x="625152" y="1295143"/>
            <a:ext cx="104596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kern="0" dirty="0">
                <a:latin typeface="Century Gothic" panose="020B0502020202020204" pitchFamily="34" charset="0"/>
                <a:cs typeface="Arial"/>
                <a:sym typeface="Arial"/>
              </a:rPr>
              <a:t>Impuestos que establecen directamente un </a:t>
            </a:r>
            <a:r>
              <a:rPr lang="es-ES" sz="2000" b="1" kern="0" dirty="0">
                <a:latin typeface="Century Gothic" panose="020B0502020202020204" pitchFamily="34" charset="0"/>
                <a:cs typeface="Arial"/>
                <a:sym typeface="Arial"/>
              </a:rPr>
              <a:t>precio sobre el CO</a:t>
            </a:r>
            <a:r>
              <a:rPr lang="es-ES" sz="2000" b="1" kern="0" baseline="-25000" dirty="0">
                <a:latin typeface="Century Gothic" panose="020B0502020202020204" pitchFamily="34" charset="0"/>
                <a:cs typeface="Arial"/>
                <a:sym typeface="Arial"/>
              </a:rPr>
              <a:t>2</a:t>
            </a:r>
            <a:r>
              <a:rPr lang="es-ES" sz="2000" b="1" kern="0" dirty="0">
                <a:latin typeface="Century Gothic" panose="020B0502020202020204" pitchFamily="34" charset="0"/>
                <a:cs typeface="Arial"/>
                <a:sym typeface="Arial"/>
              </a:rPr>
              <a:t> emitido </a:t>
            </a:r>
            <a:r>
              <a:rPr lang="es-ES" sz="2000" kern="0" dirty="0">
                <a:latin typeface="Century Gothic" panose="020B0502020202020204" pitchFamily="34" charset="0"/>
                <a:cs typeface="Arial"/>
                <a:sym typeface="Arial"/>
              </a:rPr>
              <a:t>al definir una </a:t>
            </a:r>
            <a:r>
              <a:rPr lang="es-ES" sz="2000" b="1" kern="0" dirty="0">
                <a:latin typeface="Century Gothic" panose="020B0502020202020204" pitchFamily="34" charset="0"/>
                <a:cs typeface="Arial"/>
                <a:sym typeface="Arial"/>
              </a:rPr>
              <a:t>tasa impositiva sobre las emisiones de GEI </a:t>
            </a:r>
            <a:r>
              <a:rPr lang="es-ES" sz="2000" kern="0" dirty="0">
                <a:latin typeface="Century Gothic" panose="020B0502020202020204" pitchFamily="34" charset="0"/>
                <a:cs typeface="Arial"/>
                <a:sym typeface="Arial"/>
              </a:rPr>
              <a:t>o, más comúnmente, sobre el contenido de carbono de los combustibles fósiles.</a:t>
            </a:r>
          </a:p>
          <a:p>
            <a:pPr algn="just"/>
            <a:endParaRPr lang="es-ES" sz="2000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algn="just"/>
            <a:r>
              <a:rPr lang="es-MX" sz="2000" kern="0" dirty="0">
                <a:latin typeface="Century Gothic" panose="020B0502020202020204" pitchFamily="34" charset="0"/>
                <a:cs typeface="Arial"/>
                <a:sym typeface="Arial"/>
              </a:rPr>
              <a:t>Los impuestos al carbono son considerados una </a:t>
            </a:r>
            <a:r>
              <a:rPr lang="es-MX" sz="2000" b="1" kern="0" dirty="0">
                <a:latin typeface="Century Gothic" panose="020B0502020202020204" pitchFamily="34" charset="0"/>
                <a:cs typeface="Arial"/>
                <a:sym typeface="Arial"/>
              </a:rPr>
              <a:t>solución más sencilla </a:t>
            </a:r>
            <a:r>
              <a:rPr lang="es-MX" sz="2000" kern="0" dirty="0">
                <a:latin typeface="Century Gothic" panose="020B0502020202020204" pitchFamily="34" charset="0"/>
                <a:cs typeface="Arial"/>
                <a:sym typeface="Arial"/>
              </a:rPr>
              <a:t>para combatir las externalidades ambientales.</a:t>
            </a:r>
          </a:p>
          <a:p>
            <a:pPr algn="just"/>
            <a:endParaRPr lang="en-US" sz="2000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algn="just"/>
            <a:r>
              <a:rPr lang="es-MX" sz="2000" kern="0" dirty="0">
                <a:latin typeface="Century Gothic" panose="020B0502020202020204" pitchFamily="34" charset="0"/>
                <a:cs typeface="Arial"/>
                <a:sym typeface="Arial"/>
              </a:rPr>
              <a:t>En términos generales, los impuestos dan mayor certidumbre de precio pero </a:t>
            </a:r>
            <a:r>
              <a:rPr lang="es-MX" sz="2000" b="1" kern="0" dirty="0">
                <a:latin typeface="Century Gothic" panose="020B0502020202020204" pitchFamily="34" charset="0"/>
                <a:cs typeface="Arial"/>
                <a:sym typeface="Arial"/>
              </a:rPr>
              <a:t>NO pueden garantizar una cierta cantidad de reducciones de GEI </a:t>
            </a:r>
            <a:r>
              <a:rPr lang="es-MX" sz="2000" kern="0" dirty="0">
                <a:latin typeface="Century Gothic" panose="020B0502020202020204" pitchFamily="34" charset="0"/>
                <a:cs typeface="Arial"/>
                <a:sym typeface="Arial"/>
              </a:rPr>
              <a:t>dado que la cantidad emitida se deja a decisión de los actores del mercado por lo que se puede comprometer la integridad ambiental del instrumento. </a:t>
            </a:r>
          </a:p>
        </p:txBody>
      </p:sp>
      <p:cxnSp>
        <p:nvCxnSpPr>
          <p:cNvPr id="13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653B244-819D-4DF1-A49F-03A2C6496D00}"/>
              </a:ext>
            </a:extLst>
          </p:cNvPr>
          <p:cNvCxnSpPr/>
          <p:nvPr/>
        </p:nvCxnSpPr>
        <p:spPr>
          <a:xfrm>
            <a:off x="-6229" y="715303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07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7225" y="0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Shape 655"/>
          <p:cNvSpPr txBox="1">
            <a:spLocks/>
          </p:cNvSpPr>
          <p:nvPr/>
        </p:nvSpPr>
        <p:spPr>
          <a:xfrm>
            <a:off x="12442" y="169067"/>
            <a:ext cx="5567263" cy="57467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¿Cómo </a:t>
            </a: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funciona </a:t>
            </a:r>
            <a:r>
              <a:rPr lang="es-MX" sz="2800" b="1" dirty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alibri" pitchFamily="34" charset="0"/>
                <a:sym typeface="Century Gothic"/>
              </a:rPr>
              <a:t>el impuesto?</a:t>
            </a:r>
          </a:p>
        </p:txBody>
      </p:sp>
      <p:sp>
        <p:nvSpPr>
          <p:cNvPr id="12" name="2 Rectángulo"/>
          <p:cNvSpPr/>
          <p:nvPr/>
        </p:nvSpPr>
        <p:spPr>
          <a:xfrm>
            <a:off x="260825" y="916784"/>
            <a:ext cx="11679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kern="0" dirty="0">
                <a:latin typeface="Century Gothic" panose="020B0502020202020204" pitchFamily="34" charset="0"/>
                <a:cs typeface="Arial"/>
                <a:sym typeface="Arial"/>
              </a:rPr>
              <a:t>Funcionan al </a:t>
            </a:r>
            <a:r>
              <a:rPr lang="es-ES" sz="2000" b="1" kern="0" dirty="0">
                <a:latin typeface="Century Gothic" panose="020B0502020202020204" pitchFamily="34" charset="0"/>
                <a:cs typeface="Arial"/>
                <a:sym typeface="Arial"/>
              </a:rPr>
              <a:t>enviar una señal </a:t>
            </a:r>
            <a:r>
              <a:rPr lang="es-ES" sz="2000" kern="0" dirty="0">
                <a:latin typeface="Century Gothic" panose="020B0502020202020204" pitchFamily="34" charset="0"/>
                <a:cs typeface="Arial"/>
                <a:sym typeface="Arial"/>
              </a:rPr>
              <a:t>a las empresas y consumidores para que </a:t>
            </a:r>
            <a:r>
              <a:rPr lang="es-ES" sz="2000" b="1" kern="0" dirty="0">
                <a:latin typeface="Century Gothic" panose="020B0502020202020204" pitchFamily="34" charset="0"/>
                <a:cs typeface="Arial"/>
                <a:sym typeface="Arial"/>
              </a:rPr>
              <a:t>cambien su comportamiento </a:t>
            </a:r>
            <a:r>
              <a:rPr lang="es-ES" sz="2000" kern="0" dirty="0">
                <a:latin typeface="Century Gothic" panose="020B0502020202020204" pitchFamily="34" charset="0"/>
                <a:cs typeface="Arial"/>
                <a:sym typeface="Arial"/>
              </a:rPr>
              <a:t>de manera que reduzcan las emisiones.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kern="0" dirty="0">
              <a:latin typeface="Century Gothic" panose="020B0502020202020204" pitchFamily="34" charset="0"/>
              <a:cs typeface="Calibri" pitchFamily="34" charset="0"/>
              <a:sym typeface="Arial"/>
            </a:endParaRPr>
          </a:p>
          <a:p>
            <a:pPr algn="just"/>
            <a:r>
              <a:rPr lang="es-MX" sz="2000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En general, los impuestos al carbono </a:t>
            </a:r>
            <a:r>
              <a:rPr lang="es-MX" sz="2000" b="1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funcionan mejor </a:t>
            </a:r>
            <a:r>
              <a:rPr lang="es-MX" sz="2000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en </a:t>
            </a:r>
            <a:r>
              <a:rPr lang="es-MX" sz="2000" b="1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economías de mercado </a:t>
            </a:r>
            <a:r>
              <a:rPr lang="es-MX" sz="2000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que presentan </a:t>
            </a:r>
            <a:r>
              <a:rPr lang="es-MX" sz="2000" b="1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niveles altos de elasticidad precio de la demanda </a:t>
            </a:r>
            <a:r>
              <a:rPr lang="es-MX" sz="2000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(usualmente en combustibles). Esto dado que en mercados elásticos pequeños cambios en el precio a combustibles fósiles (como resultado del impuesto) </a:t>
            </a:r>
            <a:r>
              <a:rPr lang="es-MX" sz="2000" b="1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generarán cambios sustanciales </a:t>
            </a:r>
            <a:r>
              <a:rPr lang="es-MX" sz="2000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en su consumo.</a:t>
            </a:r>
          </a:p>
        </p:txBody>
      </p:sp>
      <p:cxnSp>
        <p:nvCxnSpPr>
          <p:cNvPr id="13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D7E07AB-DF9E-4CD8-B24E-E5E2B05A6DA3}"/>
              </a:ext>
            </a:extLst>
          </p:cNvPr>
          <p:cNvCxnSpPr/>
          <p:nvPr/>
        </p:nvCxnSpPr>
        <p:spPr>
          <a:xfrm>
            <a:off x="12443" y="743294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40" y="3274666"/>
            <a:ext cx="3117883" cy="34042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60" y="3274666"/>
            <a:ext cx="3222719" cy="3513345"/>
          </a:xfrm>
          <a:prstGeom prst="rect">
            <a:avLst/>
          </a:prstGeom>
        </p:spPr>
      </p:pic>
      <p:pic>
        <p:nvPicPr>
          <p:cNvPr id="29" name="Shape 47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55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04"/>
          <p:cNvGrpSpPr/>
          <p:nvPr/>
        </p:nvGrpSpPr>
        <p:grpSpPr>
          <a:xfrm>
            <a:off x="6711000" y="4835"/>
            <a:ext cx="5481000" cy="135464"/>
            <a:chOff x="2449689" y="234242"/>
            <a:chExt cx="5249333" cy="135464"/>
          </a:xfrm>
        </p:grpSpPr>
        <p:sp>
          <p:nvSpPr>
            <p:cNvPr id="6" name="Shape 505"/>
            <p:cNvSpPr/>
            <p:nvPr/>
          </p:nvSpPr>
          <p:spPr>
            <a:xfrm>
              <a:off x="2449689" y="234242"/>
              <a:ext cx="1749778" cy="135464"/>
            </a:xfrm>
            <a:prstGeom prst="rect">
              <a:avLst/>
            </a:prstGeom>
            <a:solidFill>
              <a:srgbClr val="90D7E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06"/>
            <p:cNvSpPr/>
            <p:nvPr/>
          </p:nvSpPr>
          <p:spPr>
            <a:xfrm>
              <a:off x="4199467" y="234242"/>
              <a:ext cx="1749778" cy="135464"/>
            </a:xfrm>
            <a:prstGeom prst="rect">
              <a:avLst/>
            </a:prstGeom>
            <a:solidFill>
              <a:srgbClr val="00B2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07"/>
            <p:cNvSpPr/>
            <p:nvPr/>
          </p:nvSpPr>
          <p:spPr>
            <a:xfrm>
              <a:off x="5949244" y="234242"/>
              <a:ext cx="1749778" cy="135464"/>
            </a:xfrm>
            <a:prstGeom prst="rect">
              <a:avLst/>
            </a:prstGeom>
            <a:solidFill>
              <a:srgbClr val="61C25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Shape 655"/>
          <p:cNvSpPr txBox="1">
            <a:spLocks/>
          </p:cNvSpPr>
          <p:nvPr/>
        </p:nvSpPr>
        <p:spPr>
          <a:xfrm>
            <a:off x="69443" y="20717"/>
            <a:ext cx="7318550" cy="838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s-MX" sz="2800" b="1" dirty="0" smtClean="0">
                <a:solidFill>
                  <a:srgbClr val="29292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Precio y Uso de los Recursos</a:t>
            </a:r>
            <a:endParaRPr lang="es-MX" sz="2800" b="1" dirty="0">
              <a:solidFill>
                <a:srgbClr val="29292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2 Rectángulo"/>
          <p:cNvSpPr/>
          <p:nvPr/>
        </p:nvSpPr>
        <p:spPr>
          <a:xfrm>
            <a:off x="648473" y="986664"/>
            <a:ext cx="109040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kern="0" dirty="0" smtClean="0">
                <a:latin typeface="Century Gothic" panose="020B0502020202020204" pitchFamily="34" charset="0"/>
                <a:cs typeface="Arial"/>
                <a:sym typeface="Arial"/>
              </a:rPr>
              <a:t>Establecer </a:t>
            </a:r>
            <a:r>
              <a:rPr lang="es-MX" kern="0" dirty="0">
                <a:latin typeface="Century Gothic" panose="020B0502020202020204" pitchFamily="34" charset="0"/>
                <a:cs typeface="Arial"/>
                <a:sym typeface="Arial"/>
              </a:rPr>
              <a:t>la tasa impositiva es uno de las tareas más importantes, y más difícil, a realizar durante la implementación de un impuesto al carbono.</a:t>
            </a:r>
          </a:p>
          <a:p>
            <a:pPr algn="just"/>
            <a:endParaRPr lang="es-MX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algn="just"/>
            <a:r>
              <a:rPr lang="es-MX" kern="0" dirty="0">
                <a:latin typeface="Century Gothic" panose="020B0502020202020204" pitchFamily="34" charset="0"/>
                <a:cs typeface="Arial"/>
                <a:sym typeface="Arial"/>
              </a:rPr>
              <a:t>Al fijar el monto del impuesto, cada jurisdicción debe considerar varias variables: sus objetivos climáticos, su contexto económico, tecnológico, social y político, entre otras.</a:t>
            </a:r>
          </a:p>
          <a:p>
            <a:pPr algn="just"/>
            <a:endParaRPr lang="es-MX" sz="2000" kern="0" dirty="0">
              <a:solidFill>
                <a:srgbClr val="292929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3" name="Shape 65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653B244-819D-4DF1-A49F-03A2C6496D00}"/>
              </a:ext>
            </a:extLst>
          </p:cNvPr>
          <p:cNvCxnSpPr/>
          <p:nvPr/>
        </p:nvCxnSpPr>
        <p:spPr>
          <a:xfrm>
            <a:off x="-6229" y="715303"/>
            <a:ext cx="6445956" cy="0"/>
          </a:xfrm>
          <a:prstGeom prst="straightConnector1">
            <a:avLst/>
          </a:prstGeom>
          <a:noFill/>
          <a:ln w="28575" cap="flat" cmpd="sng">
            <a:solidFill>
              <a:srgbClr val="61C25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4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56775" y="5997711"/>
            <a:ext cx="2456740" cy="7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48473" y="2641253"/>
            <a:ext cx="109040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entury Gothic" panose="020B0502020202020204" pitchFamily="34" charset="0"/>
                <a:cs typeface="Calibri" pitchFamily="34" charset="0"/>
              </a:rPr>
              <a:t>Si el impuesto al carbono es diseñado de manera adecuada, este puede representar una gran herramienta para reducir emisiones al mismo tiempo que recauda ingresos sustanciales para el gobierno</a:t>
            </a:r>
            <a:r>
              <a:rPr lang="es-MX" dirty="0" smtClean="0">
                <a:latin typeface="Century Gothic" panose="020B0502020202020204" pitchFamily="34" charset="0"/>
                <a:cs typeface="Calibri" pitchFamily="34" charset="0"/>
              </a:rPr>
              <a:t>.</a:t>
            </a:r>
          </a:p>
          <a:p>
            <a:pPr algn="just"/>
            <a:endParaRPr lang="es-MX" dirty="0">
              <a:latin typeface="Century Gothic" panose="020B0502020202020204" pitchFamily="34" charset="0"/>
              <a:cs typeface="Calibri" pitchFamily="34" charset="0"/>
            </a:endParaRPr>
          </a:p>
          <a:p>
            <a:pPr algn="just"/>
            <a:r>
              <a:rPr lang="es-MX" dirty="0">
                <a:latin typeface="Century Gothic" panose="020B0502020202020204" pitchFamily="34" charset="0"/>
                <a:cs typeface="Calibri" pitchFamily="34" charset="0"/>
              </a:rPr>
              <a:t>Por esta razón es importante definir cual va a ser el uso que se va a dar a estos recursos. </a:t>
            </a:r>
          </a:p>
          <a:p>
            <a:pPr algn="just"/>
            <a:r>
              <a:rPr lang="es-MX" dirty="0">
                <a:latin typeface="Century Gothic" panose="020B0502020202020204" pitchFamily="34" charset="0"/>
                <a:cs typeface="Calibri" pitchFamily="34" charset="0"/>
              </a:rPr>
              <a:t>En términos generales se pueden identificar tres </a:t>
            </a:r>
            <a:r>
              <a:rPr lang="es-MX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alternativas para el uso de los ingresos generados por los impuestos al carbono: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kern="0" dirty="0">
              <a:latin typeface="Century Gothic" panose="020B0502020202020204" pitchFamily="34" charset="0"/>
              <a:cs typeface="Calibri" pitchFamily="34" charset="0"/>
              <a:sym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El impuesto puede ser de </a:t>
            </a:r>
            <a:r>
              <a:rPr lang="es-MX" b="1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ingreso neutro</a:t>
            </a:r>
            <a:r>
              <a:rPr lang="es-MX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. Es decir, los ingresos que se obtienen por el impuesto se descuentan en otros impuestos.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kern="0" dirty="0" smtClean="0">
                <a:latin typeface="Century Gothic" panose="020B0502020202020204" pitchFamily="34" charset="0"/>
                <a:cs typeface="Calibri" pitchFamily="34" charset="0"/>
                <a:sym typeface="Arial"/>
              </a:rPr>
              <a:t>Los </a:t>
            </a:r>
            <a:r>
              <a:rPr lang="es-MX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ingresos se </a:t>
            </a:r>
            <a:r>
              <a:rPr lang="es-MX" b="1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etiquetan</a:t>
            </a:r>
            <a:r>
              <a:rPr lang="es-MX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 para proyectos climáticos o subsidios energéticos para familias de bajos ingresos.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kern="0" dirty="0" smtClean="0">
                <a:latin typeface="Century Gothic" panose="020B0502020202020204" pitchFamily="34" charset="0"/>
                <a:cs typeface="Calibri" pitchFamily="34" charset="0"/>
                <a:sym typeface="Arial"/>
              </a:rPr>
              <a:t>Los </a:t>
            </a:r>
            <a:r>
              <a:rPr lang="es-MX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ingresos pueden ser </a:t>
            </a:r>
            <a:r>
              <a:rPr lang="es-MX" b="1" kern="0" dirty="0">
                <a:latin typeface="Century Gothic" panose="020B0502020202020204" pitchFamily="34" charset="0"/>
                <a:cs typeface="Calibri" pitchFamily="34" charset="0"/>
                <a:sym typeface="Arial"/>
              </a:rPr>
              <a:t>canalizados al gasto común</a:t>
            </a:r>
            <a:r>
              <a:rPr lang="es-MX" kern="0" dirty="0" smtClean="0">
                <a:latin typeface="Century Gothic" panose="020B0502020202020204" pitchFamily="34" charset="0"/>
                <a:cs typeface="Calibri" pitchFamily="34" charset="0"/>
                <a:sym typeface="Arial"/>
              </a:rPr>
              <a:t>.</a:t>
            </a:r>
            <a:endParaRPr lang="es-MX" kern="0" dirty="0">
              <a:latin typeface="Century Gothic" panose="020B0502020202020204" pitchFamily="34" charset="0"/>
              <a:cs typeface="Calibri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014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3387</Words>
  <Application>Microsoft Macintosh PowerPoint</Application>
  <PresentationFormat>Custom</PresentationFormat>
  <Paragraphs>432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Santos</dc:creator>
  <cp:lastModifiedBy>mac</cp:lastModifiedBy>
  <cp:revision>67</cp:revision>
  <cp:lastPrinted>2020-02-06T16:14:57Z</cp:lastPrinted>
  <dcterms:created xsi:type="dcterms:W3CDTF">2020-02-20T15:09:49Z</dcterms:created>
  <dcterms:modified xsi:type="dcterms:W3CDTF">2020-02-20T15:10:11Z</dcterms:modified>
</cp:coreProperties>
</file>